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35"/>
  </p:notesMasterIdLst>
  <p:sldIdLst>
    <p:sldId id="256" r:id="rId2"/>
    <p:sldId id="258" r:id="rId3"/>
    <p:sldId id="266" r:id="rId4"/>
    <p:sldId id="268" r:id="rId5"/>
    <p:sldId id="297" r:id="rId6"/>
    <p:sldId id="279" r:id="rId7"/>
    <p:sldId id="281" r:id="rId8"/>
    <p:sldId id="272" r:id="rId9"/>
    <p:sldId id="288" r:id="rId10"/>
    <p:sldId id="269" r:id="rId11"/>
    <p:sldId id="276" r:id="rId12"/>
    <p:sldId id="270" r:id="rId13"/>
    <p:sldId id="295" r:id="rId14"/>
    <p:sldId id="294" r:id="rId15"/>
    <p:sldId id="290" r:id="rId16"/>
    <p:sldId id="291" r:id="rId17"/>
    <p:sldId id="296" r:id="rId18"/>
    <p:sldId id="267" r:id="rId19"/>
    <p:sldId id="277" r:id="rId20"/>
    <p:sldId id="287" r:id="rId21"/>
    <p:sldId id="283" r:id="rId22"/>
    <p:sldId id="284" r:id="rId23"/>
    <p:sldId id="285" r:id="rId24"/>
    <p:sldId id="286" r:id="rId25"/>
    <p:sldId id="293" r:id="rId26"/>
    <p:sldId id="257" r:id="rId27"/>
    <p:sldId id="259" r:id="rId28"/>
    <p:sldId id="265" r:id="rId29"/>
    <p:sldId id="260" r:id="rId30"/>
    <p:sldId id="264" r:id="rId31"/>
    <p:sldId id="278" r:id="rId32"/>
    <p:sldId id="262" r:id="rId33"/>
    <p:sldId id="298"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0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autoAdjust="0"/>
  </p:normalViewPr>
  <p:slideViewPr>
    <p:cSldViewPr snapToGrid="0">
      <p:cViewPr varScale="1">
        <p:scale>
          <a:sx n="70" d="100"/>
          <a:sy n="70" d="100"/>
        </p:scale>
        <p:origin x="536" y="60"/>
      </p:cViewPr>
      <p:guideLst>
        <p:guide orient="horz" pos="2160"/>
        <p:guide pos="3840"/>
      </p:guideLst>
    </p:cSldViewPr>
  </p:slideViewPr>
  <p:outlineViewPr>
    <p:cViewPr>
      <p:scale>
        <a:sx n="33" d="100"/>
        <a:sy n="33" d="100"/>
      </p:scale>
      <p:origin x="0" y="2100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17378F-545D-4BC8-BB03-1C6EB4A8049E}" type="datetimeFigureOut">
              <a:rPr lang="en-US" smtClean="0"/>
              <a:t>11/26/2016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2554C8-DC12-49D6-A7DE-E1EED8D5D094}" type="slidenum">
              <a:rPr lang="en-US" smtClean="0"/>
              <a:t>‹#›</a:t>
            </a:fld>
            <a:endParaRPr lang="en-US"/>
          </a:p>
        </p:txBody>
      </p:sp>
    </p:spTree>
    <p:extLst>
      <p:ext uri="{BB962C8B-B14F-4D97-AF65-F5344CB8AC3E}">
        <p14:creationId xmlns:p14="http://schemas.microsoft.com/office/powerpoint/2010/main" val="2296619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C532D9AF-979D-42AB-89BC-00C96A476144}" type="slidenum">
              <a:rPr lang="en-US">
                <a:solidFill>
                  <a:prstClr val="black"/>
                </a:solidFill>
              </a:rPr>
              <a:pPr/>
              <a:t>3</a:t>
            </a:fld>
            <a:endParaRPr lang="en-US" dirty="0">
              <a:solidFill>
                <a:prstClr val="black"/>
              </a:solidFill>
            </a:endParaRPr>
          </a:p>
        </p:txBody>
      </p:sp>
      <p:sp>
        <p:nvSpPr>
          <p:cNvPr id="460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latin typeface="Arial" pitchFamily="34" charset="0"/>
            </a:endParaRPr>
          </a:p>
        </p:txBody>
      </p:sp>
    </p:spTree>
    <p:extLst>
      <p:ext uri="{BB962C8B-B14F-4D97-AF65-F5344CB8AC3E}">
        <p14:creationId xmlns:p14="http://schemas.microsoft.com/office/powerpoint/2010/main" val="756343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area that</a:t>
            </a:r>
            <a:r>
              <a:rPr lang="en-US" baseline="0" dirty="0" smtClean="0"/>
              <a:t> there is not a systematic process for.  The PBIS committee and myself will be exploring how we make sure that this is consistently implemented.  When, who, how often….</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17</a:t>
            </a:fld>
            <a:endParaRPr lang="en-US"/>
          </a:p>
        </p:txBody>
      </p:sp>
    </p:spTree>
    <p:extLst>
      <p:ext uri="{BB962C8B-B14F-4D97-AF65-F5344CB8AC3E}">
        <p14:creationId xmlns:p14="http://schemas.microsoft.com/office/powerpoint/2010/main" val="2784213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3 slides include</a:t>
            </a:r>
            <a:r>
              <a:rPr lang="en-US" baseline="0" dirty="0" smtClean="0"/>
              <a:t> lists of a variety of interventions aligned to each of the 3 tiers.  Based on there being a need to understand what constitutes various levels of behavioral interventions, we’re going to put together a grade level collection of behavioral interventions.  Ask that you think about that child and find an intervention that may be helpful to apply if that child went through the problem solving process.  </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20</a:t>
            </a:fld>
            <a:endParaRPr lang="en-US"/>
          </a:p>
        </p:txBody>
      </p:sp>
    </p:spTree>
    <p:extLst>
      <p:ext uri="{BB962C8B-B14F-4D97-AF65-F5344CB8AC3E}">
        <p14:creationId xmlns:p14="http://schemas.microsoft.com/office/powerpoint/2010/main" val="1537677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21</a:t>
            </a:fld>
            <a:endParaRPr lang="en-US"/>
          </a:p>
        </p:txBody>
      </p:sp>
    </p:spTree>
    <p:extLst>
      <p:ext uri="{BB962C8B-B14F-4D97-AF65-F5344CB8AC3E}">
        <p14:creationId xmlns:p14="http://schemas.microsoft.com/office/powerpoint/2010/main" val="2784213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a post-it,</a:t>
            </a:r>
            <a:r>
              <a:rPr lang="en-US" baseline="0" dirty="0" smtClean="0"/>
              <a:t> write down what behavior you would like to find an intervention for so that it can be shared in a future meeting.  So, for example, I am concerned about a student who has low work productivity.  I’m going to write that on my post-it, put it on this chart paper, and then when I have time, I’m going to go to one of these sites for further information.  (walk through process with PBIS World)</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24</a:t>
            </a:fld>
            <a:endParaRPr lang="en-US"/>
          </a:p>
        </p:txBody>
      </p:sp>
    </p:spTree>
    <p:extLst>
      <p:ext uri="{BB962C8B-B14F-4D97-AF65-F5344CB8AC3E}">
        <p14:creationId xmlns:p14="http://schemas.microsoft.com/office/powerpoint/2010/main" val="465860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54">
              <a:defRPr/>
            </a:pPr>
            <a:endParaRPr lang="en-US" dirty="0" smtClean="0"/>
          </a:p>
        </p:txBody>
      </p:sp>
      <p:sp>
        <p:nvSpPr>
          <p:cNvPr id="4" name="Slide Number Placeholder 3"/>
          <p:cNvSpPr>
            <a:spLocks noGrp="1"/>
          </p:cNvSpPr>
          <p:nvPr>
            <p:ph type="sldNum" sz="quarter" idx="5"/>
          </p:nvPr>
        </p:nvSpPr>
        <p:spPr/>
        <p:txBody>
          <a:bodyPr/>
          <a:lstStyle/>
          <a:p>
            <a:pPr>
              <a:defRPr/>
            </a:pPr>
            <a:fld id="{CAE5DA2F-22D9-4C73-A40A-9B66B31704DE}" type="slidenum">
              <a:rPr lang="en-US" smtClean="0"/>
              <a:pPr>
                <a:defRPr/>
              </a:pPr>
              <a:t>28</a:t>
            </a:fld>
            <a:endParaRPr lang="en-US" dirty="0"/>
          </a:p>
        </p:txBody>
      </p:sp>
    </p:spTree>
    <p:extLst>
      <p:ext uri="{BB962C8B-B14F-4D97-AF65-F5344CB8AC3E}">
        <p14:creationId xmlns:p14="http://schemas.microsoft.com/office/powerpoint/2010/main" val="1291487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quote by Michael </a:t>
            </a:r>
            <a:r>
              <a:rPr lang="en-US" dirty="0" err="1" smtClean="0"/>
              <a:t>Fullan</a:t>
            </a:r>
            <a:r>
              <a:rPr lang="en-US" dirty="0" smtClean="0"/>
              <a:t> resonates with me.  Moral purpose is a</a:t>
            </a:r>
            <a:r>
              <a:rPr lang="en-US" baseline="0" dirty="0" smtClean="0"/>
              <a:t> non-negotiable but, in many cases, it is a small handful of individuals who attempt to cultivate it in others which is extremely difficult and sometimes impossible.  You can have all the procedural steps outlined, put in documents, you can have forms for ensuring the procedural steps are followed.  But without moral purpose, it is all about going through the motions.  </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32</a:t>
            </a:fld>
            <a:endParaRPr lang="en-US"/>
          </a:p>
        </p:txBody>
      </p:sp>
    </p:spTree>
    <p:extLst>
      <p:ext uri="{BB962C8B-B14F-4D97-AF65-F5344CB8AC3E}">
        <p14:creationId xmlns:p14="http://schemas.microsoft.com/office/powerpoint/2010/main" val="4041785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saying so is</a:t>
            </a:r>
            <a:r>
              <a:rPr lang="en-US" baseline="0" dirty="0" smtClean="0"/>
              <a:t> not enough…. But perhaps listening to Chris Lehmann speak will be a message that you can’t turn away from.  You should be able to see how the parallel between these 7 actions and the </a:t>
            </a:r>
            <a:r>
              <a:rPr lang="en-US" baseline="0" dirty="0" err="1" smtClean="0"/>
              <a:t>RtI</a:t>
            </a:r>
            <a:r>
              <a:rPr lang="en-US" baseline="0" dirty="0" smtClean="0"/>
              <a:t> process.  </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33</a:t>
            </a:fld>
            <a:endParaRPr lang="en-US"/>
          </a:p>
        </p:txBody>
      </p:sp>
    </p:spTree>
    <p:extLst>
      <p:ext uri="{BB962C8B-B14F-4D97-AF65-F5344CB8AC3E}">
        <p14:creationId xmlns:p14="http://schemas.microsoft.com/office/powerpoint/2010/main" val="2659622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Parallel system</a:t>
            </a:r>
          </a:p>
          <a:p>
            <a:r>
              <a:rPr lang="en-US" dirty="0" smtClean="0"/>
              <a:t>PBIS – 80-90% of all students </a:t>
            </a:r>
            <a:r>
              <a:rPr lang="en-US" b="1" dirty="0" smtClean="0"/>
              <a:t>should</a:t>
            </a:r>
            <a:r>
              <a:rPr lang="en-US" dirty="0" smtClean="0"/>
              <a:t> respond</a:t>
            </a:r>
            <a:r>
              <a:rPr lang="en-US" baseline="0" dirty="0" smtClean="0"/>
              <a:t> to Wolfpack Way.  It is considered our Tier 1 instruction.  Keep this in mind when we talk later about Tier I interventions.</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6</a:t>
            </a:fld>
            <a:endParaRPr lang="en-US"/>
          </a:p>
        </p:txBody>
      </p:sp>
    </p:spTree>
    <p:extLst>
      <p:ext uri="{BB962C8B-B14F-4D97-AF65-F5344CB8AC3E}">
        <p14:creationId xmlns:p14="http://schemas.microsoft.com/office/powerpoint/2010/main" val="279643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a:defRPr sz="2400">
                <a:solidFill>
                  <a:schemeClr val="tx1"/>
                </a:solidFill>
                <a:latin typeface="Garamond" panose="02020404030301010803" pitchFamily="18" charset="0"/>
                <a:ea typeface="Osaka" pitchFamily="1" charset="-128"/>
              </a:defRPr>
            </a:lvl1pPr>
            <a:lvl2pPr marL="742950" indent="-285750">
              <a:defRPr sz="2400">
                <a:solidFill>
                  <a:schemeClr val="tx1"/>
                </a:solidFill>
                <a:latin typeface="Garamond" panose="02020404030301010803" pitchFamily="18" charset="0"/>
                <a:ea typeface="Osaka" pitchFamily="1" charset="-128"/>
              </a:defRPr>
            </a:lvl2pPr>
            <a:lvl3pPr marL="1143000" indent="-228600">
              <a:defRPr sz="2400">
                <a:solidFill>
                  <a:schemeClr val="tx1"/>
                </a:solidFill>
                <a:latin typeface="Garamond" panose="02020404030301010803" pitchFamily="18" charset="0"/>
                <a:ea typeface="Osaka" pitchFamily="1" charset="-128"/>
              </a:defRPr>
            </a:lvl3pPr>
            <a:lvl4pPr marL="1600200" indent="-228600">
              <a:defRPr sz="2400">
                <a:solidFill>
                  <a:schemeClr val="tx1"/>
                </a:solidFill>
                <a:latin typeface="Garamond" panose="02020404030301010803" pitchFamily="18" charset="0"/>
                <a:ea typeface="Osaka" pitchFamily="1" charset="-128"/>
              </a:defRPr>
            </a:lvl4pPr>
            <a:lvl5pPr marL="2057400" indent="-228600">
              <a:defRPr sz="2400">
                <a:solidFill>
                  <a:schemeClr val="tx1"/>
                </a:solidFill>
                <a:latin typeface="Garamond" panose="02020404030301010803" pitchFamily="18" charset="0"/>
                <a:ea typeface="Osaka" pitchFamily="1"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9pPr>
          </a:lstStyle>
          <a:p>
            <a:fld id="{D6B6C480-E9F5-48FA-8D66-B457BDEEA56E}" type="slidenum">
              <a:rPr lang="en-US" altLang="en-US" sz="1200" smtClean="0"/>
              <a:pPr/>
              <a:t>8</a:t>
            </a:fld>
            <a:endParaRPr lang="en-US" altLang="en-US" sz="1200"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smtClean="0"/>
              <a:t>To that end, it is critically important that it is a collaborative</a:t>
            </a:r>
            <a:r>
              <a:rPr lang="en-US" altLang="en-US" baseline="0" dirty="0" smtClean="0"/>
              <a:t> process.  Where all members of the problem solving team are involved.</a:t>
            </a:r>
            <a:endParaRPr lang="en-US" altLang="en-US" dirty="0" smtClean="0"/>
          </a:p>
        </p:txBody>
      </p:sp>
    </p:spTree>
    <p:extLst>
      <p:ext uri="{BB962C8B-B14F-4D97-AF65-F5344CB8AC3E}">
        <p14:creationId xmlns:p14="http://schemas.microsoft.com/office/powerpoint/2010/main" val="3543297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03A510-C5CD-804D-ACBA-A048281F00F3}" type="slidenum">
              <a:rPr lang="en-US"/>
              <a:pPr/>
              <a:t>9</a:t>
            </a:fld>
            <a:endParaRPr lang="en-US" dirty="0"/>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pPr defTabSz="931621">
              <a:defRPr/>
            </a:pPr>
            <a:endParaRPr lang="en-US" dirty="0" smtClean="0"/>
          </a:p>
          <a:p>
            <a:pPr defTabSz="931621">
              <a:defRPr/>
            </a:pPr>
            <a:r>
              <a:rPr lang="en-US" b="1" dirty="0" smtClean="0"/>
              <a:t>Whether we’re looking at academic interventions or behavioral interventions,</a:t>
            </a:r>
            <a:r>
              <a:rPr lang="en-US" b="1" baseline="0" dirty="0" smtClean="0"/>
              <a:t> the same process is in place.  </a:t>
            </a:r>
            <a:r>
              <a:rPr lang="en-US" dirty="0" smtClean="0"/>
              <a:t>In general, SWPBS emphasizes four integrated elements: (a) </a:t>
            </a:r>
            <a:r>
              <a:rPr lang="en-US" u="sng" dirty="0" smtClean="0"/>
              <a:t>data</a:t>
            </a:r>
            <a:r>
              <a:rPr lang="en-US" dirty="0" smtClean="0"/>
              <a:t> for decision making, (b) measurable </a:t>
            </a:r>
            <a:r>
              <a:rPr lang="en-US" u="sng" dirty="0" smtClean="0"/>
              <a:t>outcomes</a:t>
            </a:r>
            <a:r>
              <a:rPr lang="en-US" dirty="0" smtClean="0"/>
              <a:t> supported and evaluated by data, (c) </a:t>
            </a:r>
            <a:r>
              <a:rPr lang="en-US" u="sng" dirty="0" smtClean="0"/>
              <a:t>practices</a:t>
            </a:r>
            <a:r>
              <a:rPr lang="en-US" dirty="0" smtClean="0"/>
              <a:t> with evidence that these outcomes are achievable, and (d) </a:t>
            </a:r>
            <a:r>
              <a:rPr lang="en-US" u="sng" dirty="0" smtClean="0"/>
              <a:t>systems</a:t>
            </a:r>
            <a:r>
              <a:rPr lang="en-US" dirty="0" smtClean="0"/>
              <a:t> that efficiently and effectively support implementation of these practices.</a:t>
            </a:r>
            <a:r>
              <a:rPr lang="en-US" b="1" baseline="0" dirty="0" smtClean="0"/>
              <a:t>.  </a:t>
            </a:r>
            <a:endParaRPr lang="en-US" b="1" dirty="0" smtClean="0"/>
          </a:p>
          <a:p>
            <a:endParaRPr lang="en-US" dirty="0"/>
          </a:p>
        </p:txBody>
      </p:sp>
    </p:spTree>
    <p:extLst>
      <p:ext uri="{BB962C8B-B14F-4D97-AF65-F5344CB8AC3E}">
        <p14:creationId xmlns:p14="http://schemas.microsoft.com/office/powerpoint/2010/main" val="1267115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2400">
                <a:solidFill>
                  <a:schemeClr val="tx1"/>
                </a:solidFill>
                <a:latin typeface="Garamond" panose="02020404030301010803" pitchFamily="18" charset="0"/>
                <a:ea typeface="Osaka" pitchFamily="1" charset="-128"/>
              </a:defRPr>
            </a:lvl1pPr>
            <a:lvl2pPr marL="742950" indent="-285750">
              <a:defRPr sz="2400">
                <a:solidFill>
                  <a:schemeClr val="tx1"/>
                </a:solidFill>
                <a:latin typeface="Garamond" panose="02020404030301010803" pitchFamily="18" charset="0"/>
                <a:ea typeface="Osaka" pitchFamily="1" charset="-128"/>
              </a:defRPr>
            </a:lvl2pPr>
            <a:lvl3pPr marL="1143000" indent="-228600">
              <a:defRPr sz="2400">
                <a:solidFill>
                  <a:schemeClr val="tx1"/>
                </a:solidFill>
                <a:latin typeface="Garamond" panose="02020404030301010803" pitchFamily="18" charset="0"/>
                <a:ea typeface="Osaka" pitchFamily="1" charset="-128"/>
              </a:defRPr>
            </a:lvl3pPr>
            <a:lvl4pPr marL="1600200" indent="-228600">
              <a:defRPr sz="2400">
                <a:solidFill>
                  <a:schemeClr val="tx1"/>
                </a:solidFill>
                <a:latin typeface="Garamond" panose="02020404030301010803" pitchFamily="18" charset="0"/>
                <a:ea typeface="Osaka" pitchFamily="1" charset="-128"/>
              </a:defRPr>
            </a:lvl4pPr>
            <a:lvl5pPr marL="2057400" indent="-228600">
              <a:defRPr sz="2400">
                <a:solidFill>
                  <a:schemeClr val="tx1"/>
                </a:solidFill>
                <a:latin typeface="Garamond" panose="02020404030301010803" pitchFamily="18" charset="0"/>
                <a:ea typeface="Osaka" pitchFamily="1"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9pPr>
          </a:lstStyle>
          <a:p>
            <a:fld id="{09736A82-2F5F-4281-AEB1-B25BCFCCF35B}" type="slidenum">
              <a:rPr lang="en-US" altLang="en-US" sz="1200" smtClean="0"/>
              <a:pPr/>
              <a:t>10</a:t>
            </a:fld>
            <a:endParaRPr lang="en-US" altLang="en-US" sz="1200" smtClean="0"/>
          </a:p>
        </p:txBody>
      </p:sp>
      <p:sp>
        <p:nvSpPr>
          <p:cNvPr id="52227" name="Rectangle 2"/>
          <p:cNvSpPr>
            <a:spLocks noGrp="1" noRot="1" noChangeAspect="1" noChangeArrowheads="1" noTextEdit="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ltLang="en-US" smtClean="0"/>
          </a:p>
        </p:txBody>
      </p:sp>
    </p:spTree>
    <p:extLst>
      <p:ext uri="{BB962C8B-B14F-4D97-AF65-F5344CB8AC3E}">
        <p14:creationId xmlns:p14="http://schemas.microsoft.com/office/powerpoint/2010/main" val="4196229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lvl1pPr>
              <a:defRPr sz="2400">
                <a:solidFill>
                  <a:schemeClr val="tx1"/>
                </a:solidFill>
                <a:latin typeface="Garamond" panose="02020404030301010803" pitchFamily="18" charset="0"/>
                <a:ea typeface="Osaka" pitchFamily="1" charset="-128"/>
              </a:defRPr>
            </a:lvl1pPr>
            <a:lvl2pPr marL="742950" indent="-285750">
              <a:defRPr sz="2400">
                <a:solidFill>
                  <a:schemeClr val="tx1"/>
                </a:solidFill>
                <a:latin typeface="Garamond" panose="02020404030301010803" pitchFamily="18" charset="0"/>
                <a:ea typeface="Osaka" pitchFamily="1" charset="-128"/>
              </a:defRPr>
            </a:lvl2pPr>
            <a:lvl3pPr marL="1143000" indent="-228600">
              <a:defRPr sz="2400">
                <a:solidFill>
                  <a:schemeClr val="tx1"/>
                </a:solidFill>
                <a:latin typeface="Garamond" panose="02020404030301010803" pitchFamily="18" charset="0"/>
                <a:ea typeface="Osaka" pitchFamily="1" charset="-128"/>
              </a:defRPr>
            </a:lvl3pPr>
            <a:lvl4pPr marL="1600200" indent="-228600">
              <a:defRPr sz="2400">
                <a:solidFill>
                  <a:schemeClr val="tx1"/>
                </a:solidFill>
                <a:latin typeface="Garamond" panose="02020404030301010803" pitchFamily="18" charset="0"/>
                <a:ea typeface="Osaka" pitchFamily="1" charset="-128"/>
              </a:defRPr>
            </a:lvl4pPr>
            <a:lvl5pPr marL="2057400" indent="-228600">
              <a:defRPr sz="2400">
                <a:solidFill>
                  <a:schemeClr val="tx1"/>
                </a:solidFill>
                <a:latin typeface="Garamond" panose="02020404030301010803" pitchFamily="18" charset="0"/>
                <a:ea typeface="Osaka" pitchFamily="1"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9pPr>
          </a:lstStyle>
          <a:p>
            <a:fld id="{CCA4E96C-F377-4BB8-A598-B06A151FE6E0}" type="slidenum">
              <a:rPr lang="en-US" altLang="en-US" sz="1200" smtClean="0"/>
              <a:pPr/>
              <a:t>11</a:t>
            </a:fld>
            <a:endParaRPr lang="en-US" altLang="en-US" sz="1200" smtClean="0"/>
          </a:p>
        </p:txBody>
      </p:sp>
      <p:sp>
        <p:nvSpPr>
          <p:cNvPr id="214019" name="Rectangle 2"/>
          <p:cNvSpPr>
            <a:spLocks noGrp="1" noRot="1" noChangeAspect="1" noChangeArrowheads="1" noTextEdit="1"/>
          </p:cNvSpPr>
          <p:nvPr>
            <p:ph type="sldImg"/>
          </p:nvPr>
        </p:nvSpPr>
        <p:spPr>
          <a:solidFill>
            <a:srgbClr val="FFFFFF"/>
          </a:solidFill>
          <a:ln/>
        </p:spPr>
      </p:sp>
      <p:sp>
        <p:nvSpPr>
          <p:cNvPr id="214020"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smtClean="0"/>
              <a:t>This looks familiar in regard</a:t>
            </a:r>
            <a:r>
              <a:rPr lang="en-US" altLang="en-US" baseline="0" dirty="0" smtClean="0"/>
              <a:t> to those students who are in academic interventions…. </a:t>
            </a:r>
            <a:r>
              <a:rPr lang="en-US" altLang="en-US" baseline="0" dirty="0" err="1" smtClean="0"/>
              <a:t>Aimsweb</a:t>
            </a:r>
            <a:r>
              <a:rPr lang="en-US" altLang="en-US" baseline="0" dirty="0" smtClean="0"/>
              <a:t> is software that provides this type of progress monitoring.  However, this is an example of progress monitoring related to social skill training and how it looks different based on the level of intensity.  Point here is that there is a hierarchy of responsiveness around the same type of behavioral concern (Social Skills training) that can be applied in all 3 tiers and that there is progress monitoring of how well the child(</a:t>
            </a:r>
            <a:r>
              <a:rPr lang="en-US" altLang="en-US" baseline="0" dirty="0" err="1" smtClean="0"/>
              <a:t>ren</a:t>
            </a:r>
            <a:r>
              <a:rPr lang="en-US" altLang="en-US" baseline="0" dirty="0" smtClean="0"/>
              <a:t>) are responding.  </a:t>
            </a:r>
            <a:endParaRPr lang="en-US" altLang="en-US" dirty="0" smtClean="0"/>
          </a:p>
        </p:txBody>
      </p:sp>
    </p:spTree>
    <p:extLst>
      <p:ext uri="{BB962C8B-B14F-4D97-AF65-F5344CB8AC3E}">
        <p14:creationId xmlns:p14="http://schemas.microsoft.com/office/powerpoint/2010/main" val="3339713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sz="2400">
                <a:solidFill>
                  <a:schemeClr val="tx1"/>
                </a:solidFill>
                <a:latin typeface="Garamond" panose="02020404030301010803" pitchFamily="18" charset="0"/>
                <a:ea typeface="Osaka" pitchFamily="1" charset="-128"/>
              </a:defRPr>
            </a:lvl1pPr>
            <a:lvl2pPr marL="742950" indent="-285750">
              <a:defRPr sz="2400">
                <a:solidFill>
                  <a:schemeClr val="tx1"/>
                </a:solidFill>
                <a:latin typeface="Garamond" panose="02020404030301010803" pitchFamily="18" charset="0"/>
                <a:ea typeface="Osaka" pitchFamily="1" charset="-128"/>
              </a:defRPr>
            </a:lvl2pPr>
            <a:lvl3pPr marL="1143000" indent="-228600">
              <a:defRPr sz="2400">
                <a:solidFill>
                  <a:schemeClr val="tx1"/>
                </a:solidFill>
                <a:latin typeface="Garamond" panose="02020404030301010803" pitchFamily="18" charset="0"/>
                <a:ea typeface="Osaka" pitchFamily="1" charset="-128"/>
              </a:defRPr>
            </a:lvl3pPr>
            <a:lvl4pPr marL="1600200" indent="-228600">
              <a:defRPr sz="2400">
                <a:solidFill>
                  <a:schemeClr val="tx1"/>
                </a:solidFill>
                <a:latin typeface="Garamond" panose="02020404030301010803" pitchFamily="18" charset="0"/>
                <a:ea typeface="Osaka" pitchFamily="1" charset="-128"/>
              </a:defRPr>
            </a:lvl4pPr>
            <a:lvl5pPr marL="2057400" indent="-228600">
              <a:defRPr sz="2400">
                <a:solidFill>
                  <a:schemeClr val="tx1"/>
                </a:solidFill>
                <a:latin typeface="Garamond" panose="02020404030301010803" pitchFamily="18" charset="0"/>
                <a:ea typeface="Osaka" pitchFamily="1"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Osaka" pitchFamily="1" charset="-128"/>
              </a:defRPr>
            </a:lvl9pPr>
          </a:lstStyle>
          <a:p>
            <a:fld id="{94480F3D-45B6-4D0F-B47D-8F37D28C2842}" type="slidenum">
              <a:rPr lang="en-US" altLang="en-US" sz="1200" smtClean="0"/>
              <a:pPr/>
              <a:t>12</a:t>
            </a:fld>
            <a:endParaRPr lang="en-US" altLang="en-US" sz="1200" smtClean="0"/>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n-US" dirty="0" smtClean="0"/>
              <a:t>What do we need to collect data based on</a:t>
            </a:r>
            <a:r>
              <a:rPr lang="en-US" altLang="en-US" baseline="0" dirty="0" smtClean="0"/>
              <a:t> students not only based on common areas but classroom behaviors?</a:t>
            </a:r>
          </a:p>
          <a:p>
            <a:r>
              <a:rPr lang="en-US" altLang="en-US" baseline="0" dirty="0" smtClean="0"/>
              <a:t>Do we know enough about interventions, at every level of service, to know what type of service is best suited to the behavior?</a:t>
            </a:r>
          </a:p>
          <a:p>
            <a:r>
              <a:rPr lang="en-US" altLang="en-US" baseline="0" dirty="0" smtClean="0"/>
              <a:t>Do we know how to collect evidence of how the student is responding to an intervention?  Do we know how long to implement the intervention before we move to the next level of intervention?</a:t>
            </a:r>
            <a:endParaRPr lang="en-US" altLang="en-US" dirty="0" smtClean="0"/>
          </a:p>
        </p:txBody>
      </p:sp>
    </p:spTree>
    <p:extLst>
      <p:ext uri="{BB962C8B-B14F-4D97-AF65-F5344CB8AC3E}">
        <p14:creationId xmlns:p14="http://schemas.microsoft.com/office/powerpoint/2010/main" val="3992536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Anything</a:t>
            </a:r>
            <a:r>
              <a:rPr lang="en-US" baseline="0" dirty="0" smtClean="0"/>
              <a:t> that is practiced in the classroom is considered Tier 1.  </a:t>
            </a:r>
            <a:r>
              <a:rPr lang="en-US" baseline="0" dirty="0" err="1" smtClean="0"/>
              <a:t>Reteaching</a:t>
            </a:r>
            <a:r>
              <a:rPr lang="en-US" baseline="0" dirty="0" smtClean="0"/>
              <a:t> is a core component of PBIS for all students.  </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13</a:t>
            </a:fld>
            <a:endParaRPr lang="en-US"/>
          </a:p>
        </p:txBody>
      </p:sp>
    </p:spTree>
    <p:extLst>
      <p:ext uri="{BB962C8B-B14F-4D97-AF65-F5344CB8AC3E}">
        <p14:creationId xmlns:p14="http://schemas.microsoft.com/office/powerpoint/2010/main" val="3562405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Whiteboard write what you think might be a Tier I intervention menu.  Hand out extensive list of Universal strategies that are considered Tier 1.  </a:t>
            </a:r>
            <a:endParaRPr lang="en-US" dirty="0"/>
          </a:p>
        </p:txBody>
      </p:sp>
      <p:sp>
        <p:nvSpPr>
          <p:cNvPr id="4" name="Slide Number Placeholder 3"/>
          <p:cNvSpPr>
            <a:spLocks noGrp="1"/>
          </p:cNvSpPr>
          <p:nvPr>
            <p:ph type="sldNum" sz="quarter" idx="10"/>
          </p:nvPr>
        </p:nvSpPr>
        <p:spPr/>
        <p:txBody>
          <a:bodyPr/>
          <a:lstStyle/>
          <a:p>
            <a:fld id="{002554C8-DC12-49D6-A7DE-E1EED8D5D094}" type="slidenum">
              <a:rPr lang="en-US" smtClean="0"/>
              <a:t>14</a:t>
            </a:fld>
            <a:endParaRPr lang="en-US"/>
          </a:p>
        </p:txBody>
      </p:sp>
    </p:spTree>
    <p:extLst>
      <p:ext uri="{BB962C8B-B14F-4D97-AF65-F5344CB8AC3E}">
        <p14:creationId xmlns:p14="http://schemas.microsoft.com/office/powerpoint/2010/main" val="27842135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0000"/>
              <a:duotone>
                <a:schemeClr val="accent1">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lumMod val="7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A76EB9D5-7E1A-4433-8B21-2237CC26FA2C}" type="datetimeFigureOut">
              <a:rPr lang="en-US" dirty="0"/>
              <a:t>11/26/2016</a:t>
            </a:fld>
            <a:endParaRPr lang="en-US" dirty="0"/>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598A19-B9D6-4696-A74D-9FEF900C8B6A}" type="datetimeFigureOut">
              <a:rPr lang="en-US" dirty="0"/>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A205100-39B0-4914-BBD6-34F267582565}" type="datetimeFigureOut">
              <a:rPr lang="en-US" dirty="0"/>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103632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13BCEAD-11F7-4F96-84FD-77966D23E4A3}" type="slidenum">
              <a:rPr lang="en-US" altLang="en-US"/>
              <a:pPr>
                <a:defRPr/>
              </a:pPr>
              <a:t>‹#›</a:t>
            </a:fld>
            <a:endParaRPr lang="en-US" altLang="en-US"/>
          </a:p>
        </p:txBody>
      </p:sp>
    </p:spTree>
    <p:extLst>
      <p:ext uri="{BB962C8B-B14F-4D97-AF65-F5344CB8AC3E}">
        <p14:creationId xmlns:p14="http://schemas.microsoft.com/office/powerpoint/2010/main" val="3838043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9EF837-FEDB-44F2-8FB5-4F56FC548A33}" type="datetimeFigureOut">
              <a:rPr lang="en-US" dirty="0"/>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6" name="Rectangle 15"/>
          <p:cNvSpPr/>
          <p:nvPr/>
        </p:nvSpPr>
        <p:spPr>
          <a:xfrm>
            <a:off x="11784" y="0"/>
            <a:ext cx="12192000" cy="6858000"/>
          </a:xfrm>
          <a:prstGeom prst="rect">
            <a:avLst/>
          </a:prstGeom>
          <a:blipFill dpi="0" rotWithShape="1">
            <a:blip r:embed="rId2">
              <a:alphaModFix amt="40000"/>
              <a:duotone>
                <a:schemeClr val="accent2">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4EC2AB55-62C0-407E-B706-C907B44B0BFC}" type="datetimeFigureOut">
              <a:rPr lang="en-US" dirty="0"/>
              <a:t>11/26/2016</a:t>
            </a:fld>
            <a:endParaRPr lang="en-US" dirty="0"/>
          </a:p>
        </p:txBody>
      </p:sp>
      <p:sp>
        <p:nvSpPr>
          <p:cNvPr id="5" name="Footer Placeholder 4"/>
          <p:cNvSpPr>
            <a:spLocks noGrp="1"/>
          </p:cNvSpPr>
          <p:nvPr>
            <p:ph type="ftr" sz="quarter" idx="11"/>
          </p:nvPr>
        </p:nvSpPr>
        <p:spPr>
          <a:xfrm>
            <a:off x="1453896" y="521208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208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9FBB33F-FEF5-4E73-A5F9-307689FE77C6}" type="datetimeFigureOut">
              <a:rPr lang="en-US" dirty="0"/>
              <a:t>11/26/2016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4B5FA4-F0B8-4D71-BC92-932E3A1502F8}" type="datetimeFigureOut">
              <a:rPr lang="en-US" dirty="0"/>
              <a:t>11/26/2016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FD89F80-C2CE-4D6A-80E4-D3515AD92BC6}" type="datetimeFigureOut">
              <a:rPr lang="en-US" dirty="0"/>
              <a:t>11/26/2016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4220E-EF40-477E-B84C-637FC7CE78DB}" type="datetimeFigureOut">
              <a:rPr lang="en-US" dirty="0"/>
              <a:t>11/26/2016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tx1"/>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FD0B8D63-E026-4E54-B301-C824E1BD14F3}" type="datetimeFigureOut">
              <a:rPr lang="en-US" dirty="0"/>
              <a:t>11/26/2016</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6728" y="6227064"/>
            <a:ext cx="1463040" cy="256032"/>
          </a:xfrm>
        </p:spPr>
        <p:txBody>
          <a:body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6">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6C423185-9573-406A-8068-0AB4F2335019}" type="datetimeFigureOut">
              <a:rPr lang="en-US" dirty="0"/>
              <a:t>11/26/2016</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56032"/>
          </a:xfrm>
        </p:spPr>
        <p:txBody>
          <a:body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6C5516DA-9D86-4E1E-A623-C11F9F74EB59}" type="datetimeFigureOut">
              <a:rPr lang="en-US" dirty="0"/>
              <a:t>11/26/2016</a:t>
            </a:fld>
            <a:endParaRPr lang="en-US" dirty="0"/>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
        <p:nvSpPr>
          <p:cNvPr id="8" name="Rectangle 7"/>
          <p:cNvSpPr/>
          <p:nvPr/>
        </p:nvSpPr>
        <p:spPr>
          <a:xfrm>
            <a:off x="371856" y="374904"/>
            <a:ext cx="11448288" cy="6108192"/>
          </a:xfrm>
          <a:prstGeom prst="rect">
            <a:avLst/>
          </a:prstGeom>
          <a:noFill/>
          <a:ln w="6350" cap="sq" cmpd="sng" algn="ctr">
            <a:solidFill>
              <a:schemeClr val="tx1">
                <a:lumMod val="75000"/>
                <a:lumOff val="25000"/>
              </a:schemeClr>
            </a:solidFill>
            <a:prstDash val="solid"/>
            <a:miter lim="800000"/>
          </a:ln>
          <a:effectLst/>
        </p:spPr>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ideo" Target="https://www.youtube.com/embed/KrapFXnZIDE"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hyperlink" Target="http://www.sensory-processing-disorder.com/heavy-work-activities.html" TargetMode="External"/><Relationship Id="rId3" Type="http://schemas.openxmlformats.org/officeDocument/2006/relationships/hyperlink" Target="http://www.interventioncentral.org/behavioral-intervention-modification" TargetMode="External"/><Relationship Id="rId7" Type="http://schemas.openxmlformats.org/officeDocument/2006/relationships/hyperlink" Target="https://www.sensationalbrain.com/resources/"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psychchallenge.blogspot.com/" TargetMode="External"/><Relationship Id="rId5" Type="http://schemas.openxmlformats.org/officeDocument/2006/relationships/hyperlink" Target="http://special-ism.com/" TargetMode="External"/><Relationship Id="rId10" Type="http://schemas.openxmlformats.org/officeDocument/2006/relationships/image" Target="../media/image18.png"/><Relationship Id="rId4" Type="http://schemas.openxmlformats.org/officeDocument/2006/relationships/hyperlink" Target="http://www.pbisworld.com/" TargetMode="External"/><Relationship Id="rId9" Type="http://schemas.openxmlformats.org/officeDocument/2006/relationships/hyperlink" Target="http://www.intensiveintervention.org/behavior-strategies-and-sample-resources"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1.png"/><Relationship Id="rId4"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8156" y="2066879"/>
            <a:ext cx="8265044" cy="1919905"/>
          </a:xfrm>
        </p:spPr>
        <p:txBody>
          <a:bodyPr/>
          <a:lstStyle/>
          <a:p>
            <a:r>
              <a:rPr lang="en-US" dirty="0" err="1" smtClean="0">
                <a:latin typeface="Tahoma" panose="020B0604030504040204" pitchFamily="34" charset="0"/>
                <a:ea typeface="Tahoma" panose="020B0604030504040204" pitchFamily="34" charset="0"/>
                <a:cs typeface="Tahoma" panose="020B0604030504040204" pitchFamily="34" charset="0"/>
              </a:rPr>
              <a:t>RtI</a:t>
            </a:r>
            <a:r>
              <a:rPr lang="en-US" dirty="0" smtClean="0">
                <a:latin typeface="Tahoma" panose="020B0604030504040204" pitchFamily="34" charset="0"/>
                <a:ea typeface="Tahoma" panose="020B0604030504040204" pitchFamily="34" charset="0"/>
                <a:cs typeface="Tahoma" panose="020B0604030504040204" pitchFamily="34" charset="0"/>
              </a:rPr>
              <a:t> – Academic and Behavioral</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1562100" y="3852672"/>
            <a:ext cx="8983980" cy="1286591"/>
          </a:xfrm>
        </p:spPr>
        <p:txBody>
          <a:bodyPr>
            <a:noAutofit/>
          </a:bodyPr>
          <a:lstStyle/>
          <a:p>
            <a:r>
              <a:rPr lang="en-US" sz="5400" b="1" dirty="0" smtClean="0">
                <a:solidFill>
                  <a:schemeClr val="accent1"/>
                </a:solidFill>
                <a:latin typeface="Tahoma" panose="020B0604030504040204" pitchFamily="34" charset="0"/>
                <a:ea typeface="Tahoma" panose="020B0604030504040204" pitchFamily="34" charset="0"/>
                <a:cs typeface="Tahoma" panose="020B0604030504040204" pitchFamily="34" charset="0"/>
              </a:rPr>
              <a:t>It’s about form and function…</a:t>
            </a:r>
            <a:endParaRPr lang="en-US" sz="5400" b="1" dirty="0">
              <a:solidFill>
                <a:schemeClr val="accent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163849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209800" y="533400"/>
            <a:ext cx="7772400" cy="838200"/>
          </a:xfrm>
        </p:spPr>
        <p:txBody>
          <a:bodyPr/>
          <a:lstStyle/>
          <a:p>
            <a:pPr algn="ctr" eaLnBrk="1" hangingPunct="1">
              <a:lnSpc>
                <a:spcPct val="90000"/>
              </a:lnSpc>
            </a:pPr>
            <a:r>
              <a:rPr lang="en-US" altLang="en-US" sz="4000" dirty="0">
                <a:latin typeface="Tahoma" panose="020B0604030504040204" pitchFamily="34" charset="0"/>
                <a:ea typeface="Tahoma" panose="020B0604030504040204" pitchFamily="34" charset="0"/>
                <a:cs typeface="Tahoma" panose="020B0604030504040204" pitchFamily="34" charset="0"/>
              </a:rPr>
              <a:t>Problem Solving Process</a:t>
            </a:r>
            <a:endParaRPr lang="en-US" altLang="en-US" dirty="0" smtClean="0">
              <a:latin typeface="Tahoma" panose="020B0604030504040204" pitchFamily="34" charset="0"/>
              <a:ea typeface="Tahoma" panose="020B0604030504040204" pitchFamily="34" charset="0"/>
              <a:cs typeface="Tahoma" panose="020B0604030504040204" pitchFamily="34"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1552" y="1448693"/>
            <a:ext cx="7863840" cy="4419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20" y="661099"/>
            <a:ext cx="2536825" cy="20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0091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2994" name="Object 2"/>
          <p:cNvGraphicFramePr>
            <a:graphicFrameLocks noGrp="1" noChangeAspect="1"/>
          </p:cNvGraphicFramePr>
          <p:nvPr>
            <p:ph type="chart" idx="1"/>
          </p:nvPr>
        </p:nvGraphicFramePr>
        <p:xfrm>
          <a:off x="1922464" y="228600"/>
          <a:ext cx="7735887" cy="5911850"/>
        </p:xfrm>
        <a:graphic>
          <a:graphicData uri="http://schemas.openxmlformats.org/presentationml/2006/ole">
            <mc:AlternateContent xmlns:mc="http://schemas.openxmlformats.org/markup-compatibility/2006">
              <mc:Choice xmlns:v="urn:schemas-microsoft-com:vml" Requires="v">
                <p:oleObj spid="_x0000_s4113" name="Chart" r:id="rId4" imgW="11792090" imgH="10448959" progId="MSGraph.Chart.8">
                  <p:embed followColorScheme="full"/>
                </p:oleObj>
              </mc:Choice>
              <mc:Fallback>
                <p:oleObj name="Chart" r:id="rId4" imgW="11792090" imgH="10448959" progId="MSGraph.Chart.8">
                  <p:embed followColorScheme="full"/>
                  <p:pic>
                    <p:nvPicPr>
                      <p:cNvPr id="0" name=""/>
                      <p:cNvPicPr>
                        <a:picLocks noChangeAspect="1" noChangeArrowheads="1"/>
                      </p:cNvPicPr>
                      <p:nvPr/>
                    </p:nvPicPr>
                    <p:blipFill>
                      <a:blip r:embed="rId5"/>
                      <a:srcRect/>
                      <a:stretch>
                        <a:fillRect/>
                      </a:stretch>
                    </p:blipFill>
                    <p:spPr bwMode="auto">
                      <a:xfrm>
                        <a:off x="1922464" y="228600"/>
                        <a:ext cx="7735887" cy="5911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12995" name="Line 3"/>
          <p:cNvSpPr>
            <a:spLocks noChangeShapeType="1"/>
          </p:cNvSpPr>
          <p:nvPr/>
        </p:nvSpPr>
        <p:spPr bwMode="auto">
          <a:xfrm flipV="1">
            <a:off x="5257800" y="2667000"/>
            <a:ext cx="914400" cy="2286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2996" name="Line 4"/>
          <p:cNvSpPr>
            <a:spLocks noChangeShapeType="1"/>
          </p:cNvSpPr>
          <p:nvPr/>
        </p:nvSpPr>
        <p:spPr bwMode="auto">
          <a:xfrm flipV="1">
            <a:off x="2971800" y="2362200"/>
            <a:ext cx="6477000" cy="1905000"/>
          </a:xfrm>
          <a:prstGeom prst="line">
            <a:avLst/>
          </a:prstGeom>
          <a:noFill/>
          <a:ln w="28575">
            <a:solidFill>
              <a:schemeClr val="accent2"/>
            </a:solidFill>
            <a:prstDash val="lgDash"/>
            <a:round/>
            <a:headEnd type="diamond"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12997" name="Line 5"/>
          <p:cNvSpPr>
            <a:spLocks noChangeShapeType="1"/>
          </p:cNvSpPr>
          <p:nvPr/>
        </p:nvSpPr>
        <p:spPr bwMode="auto">
          <a:xfrm>
            <a:off x="3276600" y="1447800"/>
            <a:ext cx="0" cy="3581400"/>
          </a:xfrm>
          <a:prstGeom prst="line">
            <a:avLst/>
          </a:prstGeom>
          <a:noFill/>
          <a:ln w="28575">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2998" name="Line 6"/>
          <p:cNvSpPr>
            <a:spLocks noChangeShapeType="1"/>
          </p:cNvSpPr>
          <p:nvPr/>
        </p:nvSpPr>
        <p:spPr bwMode="auto">
          <a:xfrm flipV="1">
            <a:off x="3657600" y="4021138"/>
            <a:ext cx="990600" cy="2286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2999" name="Rectangle 7"/>
          <p:cNvSpPr>
            <a:spLocks noChangeArrowheads="1"/>
          </p:cNvSpPr>
          <p:nvPr/>
        </p:nvSpPr>
        <p:spPr bwMode="auto">
          <a:xfrm>
            <a:off x="2895600" y="34290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35</a:t>
            </a:r>
          </a:p>
          <a:p>
            <a:pPr algn="ctr">
              <a:spcBef>
                <a:spcPct val="0"/>
              </a:spcBef>
              <a:buFontTx/>
              <a:buNone/>
            </a:pPr>
            <a:r>
              <a:rPr lang="en-US" altLang="en-US" sz="1200">
                <a:ea typeface="ＭＳ Ｐゴシック" panose="020B0600070205080204" pitchFamily="34" charset="-128"/>
              </a:rPr>
              <a:t>%</a:t>
            </a:r>
          </a:p>
        </p:txBody>
      </p:sp>
      <p:sp>
        <p:nvSpPr>
          <p:cNvPr id="213000" name="Line 8"/>
          <p:cNvSpPr>
            <a:spLocks noChangeShapeType="1"/>
          </p:cNvSpPr>
          <p:nvPr/>
        </p:nvSpPr>
        <p:spPr bwMode="auto">
          <a:xfrm flipV="1">
            <a:off x="3657600" y="3048000"/>
            <a:ext cx="609600" cy="2286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01" name="Rectangle 9"/>
          <p:cNvSpPr>
            <a:spLocks noChangeArrowheads="1"/>
          </p:cNvSpPr>
          <p:nvPr/>
        </p:nvSpPr>
        <p:spPr bwMode="auto">
          <a:xfrm>
            <a:off x="3533775" y="28956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50</a:t>
            </a:r>
          </a:p>
          <a:p>
            <a:pPr algn="ctr">
              <a:spcBef>
                <a:spcPct val="0"/>
              </a:spcBef>
              <a:buFontTx/>
              <a:buNone/>
            </a:pPr>
            <a:r>
              <a:rPr lang="en-US" altLang="en-US" sz="1200">
                <a:ea typeface="ＭＳ Ｐゴシック" panose="020B0600070205080204" pitchFamily="34" charset="-128"/>
              </a:rPr>
              <a:t>%</a:t>
            </a:r>
          </a:p>
        </p:txBody>
      </p:sp>
      <p:sp>
        <p:nvSpPr>
          <p:cNvPr id="213002" name="Rectangle 10"/>
          <p:cNvSpPr>
            <a:spLocks noChangeArrowheads="1"/>
          </p:cNvSpPr>
          <p:nvPr/>
        </p:nvSpPr>
        <p:spPr bwMode="auto">
          <a:xfrm>
            <a:off x="4152900" y="27432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55</a:t>
            </a:r>
          </a:p>
          <a:p>
            <a:pPr algn="ctr">
              <a:spcBef>
                <a:spcPct val="0"/>
              </a:spcBef>
              <a:buFontTx/>
              <a:buNone/>
            </a:pPr>
            <a:r>
              <a:rPr lang="en-US" altLang="en-US" sz="1200">
                <a:ea typeface="ＭＳ Ｐゴシック" panose="020B0600070205080204" pitchFamily="34" charset="-128"/>
              </a:rPr>
              <a:t>%</a:t>
            </a:r>
          </a:p>
        </p:txBody>
      </p:sp>
      <p:sp>
        <p:nvSpPr>
          <p:cNvPr id="213003" name="Text Box 11"/>
          <p:cNvSpPr txBox="1">
            <a:spLocks noChangeArrowheads="1"/>
          </p:cNvSpPr>
          <p:nvPr/>
        </p:nvSpPr>
        <p:spPr bwMode="auto">
          <a:xfrm>
            <a:off x="2819400" y="1981200"/>
            <a:ext cx="6705600" cy="336550"/>
          </a:xfrm>
          <a:prstGeom prst="rect">
            <a:avLst/>
          </a:prstGeom>
          <a:solidFill>
            <a:schemeClr val="bg1">
              <a:alpha val="50195"/>
            </a:scheme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spcBef>
                <a:spcPct val="50000"/>
              </a:spcBef>
              <a:buFontTx/>
              <a:buNone/>
            </a:pPr>
            <a:r>
              <a:rPr lang="en-US" altLang="en-US" sz="1600">
                <a:ea typeface="ＭＳ Ｐゴシック" panose="020B0600070205080204" pitchFamily="34" charset="-128"/>
              </a:rPr>
              <a:t>                                       Benchmark </a:t>
            </a:r>
          </a:p>
        </p:txBody>
      </p:sp>
      <p:sp>
        <p:nvSpPr>
          <p:cNvPr id="213004" name="Rectangle 12"/>
          <p:cNvSpPr>
            <a:spLocks noChangeArrowheads="1"/>
          </p:cNvSpPr>
          <p:nvPr/>
        </p:nvSpPr>
        <p:spPr bwMode="auto">
          <a:xfrm>
            <a:off x="9296400" y="19812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75</a:t>
            </a:r>
          </a:p>
          <a:p>
            <a:pPr algn="ctr">
              <a:spcBef>
                <a:spcPct val="0"/>
              </a:spcBef>
              <a:buFontTx/>
              <a:buNone/>
            </a:pPr>
            <a:r>
              <a:rPr lang="en-US" altLang="en-US" sz="1200">
                <a:ea typeface="ＭＳ Ｐゴシック" panose="020B0600070205080204" pitchFamily="34" charset="-128"/>
              </a:rPr>
              <a:t>%</a:t>
            </a:r>
          </a:p>
        </p:txBody>
      </p:sp>
      <p:sp>
        <p:nvSpPr>
          <p:cNvPr id="213005" name="Rectangle 13"/>
          <p:cNvSpPr>
            <a:spLocks noChangeArrowheads="1"/>
          </p:cNvSpPr>
          <p:nvPr/>
        </p:nvSpPr>
        <p:spPr bwMode="auto">
          <a:xfrm>
            <a:off x="3443288" y="5943600"/>
            <a:ext cx="127000" cy="304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endParaRPr lang="en-US" altLang="en-US" sz="1200">
              <a:ea typeface="ＭＳ Ｐゴシック" panose="020B0600070205080204" pitchFamily="34" charset="-128"/>
            </a:endParaRPr>
          </a:p>
        </p:txBody>
      </p:sp>
      <p:sp>
        <p:nvSpPr>
          <p:cNvPr id="213006" name="Text Box 14"/>
          <p:cNvSpPr txBox="1">
            <a:spLocks noChangeArrowheads="1"/>
          </p:cNvSpPr>
          <p:nvPr/>
        </p:nvSpPr>
        <p:spPr bwMode="auto">
          <a:xfrm>
            <a:off x="3581400" y="5943600"/>
            <a:ext cx="1828800" cy="655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nSpc>
                <a:spcPct val="90000"/>
              </a:lnSpc>
              <a:spcBef>
                <a:spcPct val="50000"/>
              </a:spcBef>
              <a:buFontTx/>
              <a:buNone/>
            </a:pPr>
            <a:r>
              <a:rPr lang="en-US" altLang="en-US" sz="1600">
                <a:ea typeface="ＭＳ Ｐゴシック" panose="020B0600070205080204" pitchFamily="34" charset="-128"/>
              </a:rPr>
              <a:t>= Peer Group</a:t>
            </a:r>
          </a:p>
          <a:p>
            <a:pPr>
              <a:lnSpc>
                <a:spcPct val="90000"/>
              </a:lnSpc>
              <a:spcBef>
                <a:spcPct val="50000"/>
              </a:spcBef>
              <a:buFontTx/>
              <a:buNone/>
            </a:pPr>
            <a:r>
              <a:rPr lang="en-US" altLang="en-US" sz="1600">
                <a:ea typeface="ＭＳ Ｐゴシック" panose="020B0600070205080204" pitchFamily="34" charset="-128"/>
              </a:rPr>
              <a:t>= Target Student</a:t>
            </a:r>
          </a:p>
        </p:txBody>
      </p:sp>
      <p:sp>
        <p:nvSpPr>
          <p:cNvPr id="213007" name="Text Box 15"/>
          <p:cNvSpPr txBox="1">
            <a:spLocks noChangeArrowheads="1"/>
          </p:cNvSpPr>
          <p:nvPr/>
        </p:nvSpPr>
        <p:spPr bwMode="auto">
          <a:xfrm>
            <a:off x="7162800" y="5943600"/>
            <a:ext cx="1828800" cy="655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nSpc>
                <a:spcPct val="90000"/>
              </a:lnSpc>
              <a:spcBef>
                <a:spcPct val="50000"/>
              </a:spcBef>
              <a:buFontTx/>
              <a:buNone/>
            </a:pPr>
            <a:r>
              <a:rPr lang="en-US" altLang="en-US" sz="1600">
                <a:ea typeface="ＭＳ Ｐゴシック" panose="020B0600070205080204" pitchFamily="34" charset="-128"/>
              </a:rPr>
              <a:t>= Aim Line</a:t>
            </a:r>
          </a:p>
          <a:p>
            <a:pPr>
              <a:lnSpc>
                <a:spcPct val="90000"/>
              </a:lnSpc>
              <a:spcBef>
                <a:spcPct val="50000"/>
              </a:spcBef>
              <a:buFontTx/>
              <a:buNone/>
            </a:pPr>
            <a:r>
              <a:rPr lang="en-US" altLang="en-US" sz="1600">
                <a:ea typeface="ＭＳ Ｐゴシック" panose="020B0600070205080204" pitchFamily="34" charset="-128"/>
              </a:rPr>
              <a:t>= Trend Line</a:t>
            </a:r>
          </a:p>
        </p:txBody>
      </p:sp>
      <p:sp>
        <p:nvSpPr>
          <p:cNvPr id="213008" name="Line 16"/>
          <p:cNvSpPr>
            <a:spLocks noChangeShapeType="1"/>
          </p:cNvSpPr>
          <p:nvPr/>
        </p:nvSpPr>
        <p:spPr bwMode="auto">
          <a:xfrm>
            <a:off x="6400800" y="6096000"/>
            <a:ext cx="762000" cy="0"/>
          </a:xfrm>
          <a:prstGeom prst="line">
            <a:avLst/>
          </a:prstGeom>
          <a:noFill/>
          <a:ln w="28575">
            <a:solidFill>
              <a:schemeClr val="accent2"/>
            </a:solidFill>
            <a:prstDash val="dash"/>
            <a:round/>
            <a:headEnd type="diamond"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09" name="Line 17"/>
          <p:cNvSpPr>
            <a:spLocks noChangeShapeType="1"/>
          </p:cNvSpPr>
          <p:nvPr/>
        </p:nvSpPr>
        <p:spPr bwMode="auto">
          <a:xfrm>
            <a:off x="6400800" y="6400800"/>
            <a:ext cx="762000" cy="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10" name="Text Box 18"/>
          <p:cNvSpPr txBox="1">
            <a:spLocks noChangeArrowheads="1"/>
          </p:cNvSpPr>
          <p:nvPr/>
        </p:nvSpPr>
        <p:spPr bwMode="auto">
          <a:xfrm>
            <a:off x="3352800" y="6248401"/>
            <a:ext cx="3048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50000"/>
              </a:spcBef>
              <a:buFontTx/>
              <a:buNone/>
            </a:pPr>
            <a:r>
              <a:rPr lang="en-US" altLang="en-US" sz="1800">
                <a:solidFill>
                  <a:srgbClr val="FB100F"/>
                </a:solidFill>
                <a:ea typeface="ＭＳ Ｐゴシック" panose="020B0600070205080204" pitchFamily="34" charset="-128"/>
                <a:sym typeface="Wingdings" panose="05000000000000000000" pitchFamily="2" charset="2"/>
              </a:rPr>
              <a:t></a:t>
            </a:r>
            <a:endParaRPr lang="en-US" altLang="en-US" sz="1800">
              <a:solidFill>
                <a:srgbClr val="FB100F"/>
              </a:solidFill>
              <a:ea typeface="ＭＳ Ｐゴシック" panose="020B0600070205080204" pitchFamily="34" charset="-128"/>
            </a:endParaRPr>
          </a:p>
        </p:txBody>
      </p:sp>
      <p:sp>
        <p:nvSpPr>
          <p:cNvPr id="213011" name="Line 19"/>
          <p:cNvSpPr>
            <a:spLocks noChangeShapeType="1"/>
          </p:cNvSpPr>
          <p:nvPr/>
        </p:nvSpPr>
        <p:spPr bwMode="auto">
          <a:xfrm>
            <a:off x="4724400" y="1447800"/>
            <a:ext cx="0" cy="3581400"/>
          </a:xfrm>
          <a:prstGeom prst="line">
            <a:avLst/>
          </a:prstGeom>
          <a:noFill/>
          <a:ln w="28575">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12" name="Line 20"/>
          <p:cNvSpPr>
            <a:spLocks noChangeShapeType="1"/>
          </p:cNvSpPr>
          <p:nvPr/>
        </p:nvSpPr>
        <p:spPr bwMode="auto">
          <a:xfrm flipV="1">
            <a:off x="4953000" y="3563938"/>
            <a:ext cx="1600200" cy="3810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13" name="Rectangle 21"/>
          <p:cNvSpPr>
            <a:spLocks noChangeArrowheads="1"/>
          </p:cNvSpPr>
          <p:nvPr/>
        </p:nvSpPr>
        <p:spPr bwMode="auto">
          <a:xfrm>
            <a:off x="6096000" y="22860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65</a:t>
            </a:r>
          </a:p>
          <a:p>
            <a:pPr algn="ctr">
              <a:spcBef>
                <a:spcPct val="0"/>
              </a:spcBef>
              <a:buFontTx/>
              <a:buNone/>
            </a:pPr>
            <a:r>
              <a:rPr lang="en-US" altLang="en-US" sz="1200">
                <a:ea typeface="ＭＳ Ｐゴシック" panose="020B0600070205080204" pitchFamily="34" charset="-128"/>
              </a:rPr>
              <a:t>%</a:t>
            </a:r>
          </a:p>
        </p:txBody>
      </p:sp>
      <p:sp>
        <p:nvSpPr>
          <p:cNvPr id="213014" name="Line 22"/>
          <p:cNvSpPr>
            <a:spLocks noChangeShapeType="1"/>
          </p:cNvSpPr>
          <p:nvPr/>
        </p:nvSpPr>
        <p:spPr bwMode="auto">
          <a:xfrm>
            <a:off x="6705600" y="1447800"/>
            <a:ext cx="0" cy="3581400"/>
          </a:xfrm>
          <a:prstGeom prst="line">
            <a:avLst/>
          </a:prstGeom>
          <a:noFill/>
          <a:ln w="28575">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15" name="Rectangle 23"/>
          <p:cNvSpPr>
            <a:spLocks noChangeArrowheads="1"/>
          </p:cNvSpPr>
          <p:nvPr/>
        </p:nvSpPr>
        <p:spPr bwMode="auto">
          <a:xfrm>
            <a:off x="5143500" y="25146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60</a:t>
            </a:r>
          </a:p>
          <a:p>
            <a:pPr algn="ctr">
              <a:spcBef>
                <a:spcPct val="0"/>
              </a:spcBef>
              <a:buFontTx/>
              <a:buNone/>
            </a:pPr>
            <a:r>
              <a:rPr lang="en-US" altLang="en-US" sz="1200">
                <a:ea typeface="ＭＳ Ｐゴシック" panose="020B0600070205080204" pitchFamily="34" charset="-128"/>
              </a:rPr>
              <a:t>%</a:t>
            </a:r>
          </a:p>
        </p:txBody>
      </p:sp>
      <p:grpSp>
        <p:nvGrpSpPr>
          <p:cNvPr id="213016" name="Group 24"/>
          <p:cNvGrpSpPr>
            <a:grpSpLocks/>
          </p:cNvGrpSpPr>
          <p:nvPr/>
        </p:nvGrpSpPr>
        <p:grpSpPr bwMode="auto">
          <a:xfrm>
            <a:off x="2590800" y="304800"/>
            <a:ext cx="1981200" cy="1119188"/>
            <a:chOff x="720" y="192"/>
            <a:chExt cx="1248" cy="705"/>
          </a:xfrm>
        </p:grpSpPr>
        <p:sp>
          <p:nvSpPr>
            <p:cNvPr id="213026" name="Text Box 25"/>
            <p:cNvSpPr txBox="1">
              <a:spLocks noChangeArrowheads="1"/>
            </p:cNvSpPr>
            <p:nvPr/>
          </p:nvSpPr>
          <p:spPr bwMode="auto">
            <a:xfrm>
              <a:off x="816" y="407"/>
              <a:ext cx="1104" cy="490"/>
            </a:xfrm>
            <a:prstGeom prst="rect">
              <a:avLst/>
            </a:prstGeom>
            <a:solidFill>
              <a:schemeClr val="bg1"/>
            </a:solidFill>
            <a:ln w="9525">
              <a:solidFill>
                <a:schemeClr val="tx1"/>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School-Wide Positive Behavior Support</a:t>
              </a:r>
            </a:p>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Grade Level Social Skill Training</a:t>
              </a:r>
            </a:p>
          </p:txBody>
        </p:sp>
        <p:sp>
          <p:nvSpPr>
            <p:cNvPr id="213027" name="Text Box 26"/>
            <p:cNvSpPr txBox="1">
              <a:spLocks noChangeArrowheads="1"/>
            </p:cNvSpPr>
            <p:nvPr/>
          </p:nvSpPr>
          <p:spPr bwMode="auto">
            <a:xfrm>
              <a:off x="720" y="192"/>
              <a:ext cx="1248" cy="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spcBef>
                  <a:spcPct val="50000"/>
                </a:spcBef>
                <a:buFontTx/>
                <a:buNone/>
              </a:pPr>
              <a:r>
                <a:rPr lang="en-US" altLang="en-US" sz="1800">
                  <a:ea typeface="ＭＳ Ｐゴシック" panose="020B0600070205080204" pitchFamily="34" charset="-128"/>
                </a:rPr>
                <a:t>Tier 1 - Universal</a:t>
              </a:r>
            </a:p>
          </p:txBody>
        </p:sp>
      </p:grpSp>
      <p:grpSp>
        <p:nvGrpSpPr>
          <p:cNvPr id="213017" name="Group 27"/>
          <p:cNvGrpSpPr>
            <a:grpSpLocks/>
          </p:cNvGrpSpPr>
          <p:nvPr/>
        </p:nvGrpSpPr>
        <p:grpSpPr bwMode="auto">
          <a:xfrm>
            <a:off x="4648200" y="304800"/>
            <a:ext cx="2438400" cy="1119188"/>
            <a:chOff x="1968" y="192"/>
            <a:chExt cx="1536" cy="705"/>
          </a:xfrm>
        </p:grpSpPr>
        <p:sp>
          <p:nvSpPr>
            <p:cNvPr id="213024" name="Text Box 28"/>
            <p:cNvSpPr txBox="1">
              <a:spLocks noChangeArrowheads="1"/>
            </p:cNvSpPr>
            <p:nvPr/>
          </p:nvSpPr>
          <p:spPr bwMode="auto">
            <a:xfrm>
              <a:off x="2064" y="407"/>
              <a:ext cx="1104" cy="490"/>
            </a:xfrm>
            <a:prstGeom prst="rect">
              <a:avLst/>
            </a:prstGeom>
            <a:solidFill>
              <a:schemeClr val="bg1"/>
            </a:solidFill>
            <a:ln w="9525">
              <a:solidFill>
                <a:schemeClr val="tx1"/>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Small Group SST (1X/week)</a:t>
              </a:r>
            </a:p>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Interdependent Group Procedure</a:t>
              </a:r>
            </a:p>
          </p:txBody>
        </p:sp>
        <p:sp>
          <p:nvSpPr>
            <p:cNvPr id="213025" name="Text Box 29"/>
            <p:cNvSpPr txBox="1">
              <a:spLocks noChangeArrowheads="1"/>
            </p:cNvSpPr>
            <p:nvPr/>
          </p:nvSpPr>
          <p:spPr bwMode="auto">
            <a:xfrm>
              <a:off x="1968" y="192"/>
              <a:ext cx="1536" cy="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spcBef>
                  <a:spcPct val="50000"/>
                </a:spcBef>
                <a:buFontTx/>
                <a:buNone/>
              </a:pPr>
              <a:r>
                <a:rPr lang="en-US" altLang="en-US" sz="1800">
                  <a:ea typeface="ＭＳ Ｐゴシック" panose="020B0600070205080204" pitchFamily="34" charset="-128"/>
                </a:rPr>
                <a:t>Tier 2 - Supplemental</a:t>
              </a:r>
            </a:p>
          </p:txBody>
        </p:sp>
      </p:grpSp>
      <p:sp>
        <p:nvSpPr>
          <p:cNvPr id="213018" name="Text Box 30"/>
          <p:cNvSpPr txBox="1">
            <a:spLocks noChangeArrowheads="1"/>
          </p:cNvSpPr>
          <p:nvPr/>
        </p:nvSpPr>
        <p:spPr bwMode="auto">
          <a:xfrm>
            <a:off x="7162800" y="673100"/>
            <a:ext cx="2590800" cy="723900"/>
          </a:xfrm>
          <a:prstGeom prst="rect">
            <a:avLst/>
          </a:prstGeom>
          <a:solidFill>
            <a:schemeClr val="bg1"/>
          </a:solidFill>
          <a:ln w="9525">
            <a:solidFill>
              <a:schemeClr val="tx1"/>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Behavior Intervention Plan (BIP)</a:t>
            </a:r>
          </a:p>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Home-School Notes</a:t>
            </a:r>
          </a:p>
          <a:p>
            <a:pPr>
              <a:lnSpc>
                <a:spcPct val="80000"/>
              </a:lnSpc>
              <a:spcBef>
                <a:spcPct val="50000"/>
              </a:spcBef>
              <a:buFont typeface="Times" panose="02020603050405020304" pitchFamily="18" charset="0"/>
              <a:buChar char="•"/>
            </a:pPr>
            <a:r>
              <a:rPr lang="en-US" altLang="en-US" sz="1200">
                <a:ea typeface="ＭＳ Ｐゴシック" panose="020B0600070205080204" pitchFamily="34" charset="-128"/>
              </a:rPr>
              <a:t> Individual Self-Control Training</a:t>
            </a:r>
          </a:p>
        </p:txBody>
      </p:sp>
      <p:sp>
        <p:nvSpPr>
          <p:cNvPr id="213019" name="Text Box 31"/>
          <p:cNvSpPr txBox="1">
            <a:spLocks noChangeArrowheads="1"/>
          </p:cNvSpPr>
          <p:nvPr/>
        </p:nvSpPr>
        <p:spPr bwMode="auto">
          <a:xfrm>
            <a:off x="7010400" y="304801"/>
            <a:ext cx="24384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spcBef>
                <a:spcPct val="50000"/>
              </a:spcBef>
              <a:buFontTx/>
              <a:buNone/>
            </a:pPr>
            <a:r>
              <a:rPr lang="en-US" altLang="en-US" sz="1800">
                <a:ea typeface="ＭＳ Ｐゴシック" panose="020B0600070205080204" pitchFamily="34" charset="-128"/>
              </a:rPr>
              <a:t>Tier 3 - Intensive</a:t>
            </a:r>
          </a:p>
        </p:txBody>
      </p:sp>
      <p:sp>
        <p:nvSpPr>
          <p:cNvPr id="213020" name="Line 32"/>
          <p:cNvSpPr>
            <a:spLocks noChangeShapeType="1"/>
          </p:cNvSpPr>
          <p:nvPr/>
        </p:nvSpPr>
        <p:spPr bwMode="auto">
          <a:xfrm flipV="1">
            <a:off x="7543800" y="2209800"/>
            <a:ext cx="914400" cy="1524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21" name="Line 33"/>
          <p:cNvSpPr>
            <a:spLocks noChangeShapeType="1"/>
          </p:cNvSpPr>
          <p:nvPr/>
        </p:nvSpPr>
        <p:spPr bwMode="auto">
          <a:xfrm flipV="1">
            <a:off x="6858000" y="2895600"/>
            <a:ext cx="1600200" cy="762000"/>
          </a:xfrm>
          <a:prstGeom prst="line">
            <a:avLst/>
          </a:prstGeom>
          <a:noFill/>
          <a:ln w="28575">
            <a:solidFill>
              <a:srgbClr val="FB100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3022" name="Rectangle 34"/>
          <p:cNvSpPr>
            <a:spLocks noChangeArrowheads="1"/>
          </p:cNvSpPr>
          <p:nvPr/>
        </p:nvSpPr>
        <p:spPr bwMode="auto">
          <a:xfrm>
            <a:off x="8382000" y="18288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80</a:t>
            </a:r>
          </a:p>
          <a:p>
            <a:pPr algn="ctr">
              <a:spcBef>
                <a:spcPct val="0"/>
              </a:spcBef>
              <a:buFontTx/>
              <a:buNone/>
            </a:pPr>
            <a:r>
              <a:rPr lang="en-US" altLang="en-US" sz="1200">
                <a:ea typeface="ＭＳ Ｐゴシック" panose="020B0600070205080204" pitchFamily="34" charset="-128"/>
              </a:rPr>
              <a:t>%</a:t>
            </a:r>
          </a:p>
        </p:txBody>
      </p:sp>
      <p:sp>
        <p:nvSpPr>
          <p:cNvPr id="213023" name="Rectangle 35"/>
          <p:cNvSpPr>
            <a:spLocks noChangeArrowheads="1"/>
          </p:cNvSpPr>
          <p:nvPr/>
        </p:nvSpPr>
        <p:spPr bwMode="auto">
          <a:xfrm>
            <a:off x="7315200" y="1981200"/>
            <a:ext cx="228600" cy="6858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Osaka" pitchFamily="1" charset="-128"/>
              </a:defRPr>
            </a:lvl1pPr>
            <a:lvl2pPr marL="742950" indent="-285750">
              <a:spcBef>
                <a:spcPct val="20000"/>
              </a:spcBef>
              <a:buChar char="–"/>
              <a:defRPr sz="2800">
                <a:solidFill>
                  <a:schemeClr val="tx1"/>
                </a:solidFill>
                <a:latin typeface="Arial" panose="020B0604020202020204" pitchFamily="34" charset="0"/>
                <a:ea typeface="Osaka" pitchFamily="1" charset="-128"/>
              </a:defRPr>
            </a:lvl2pPr>
            <a:lvl3pPr marL="1143000" indent="-228600">
              <a:spcBef>
                <a:spcPct val="20000"/>
              </a:spcBef>
              <a:buChar char="•"/>
              <a:defRPr sz="2400">
                <a:solidFill>
                  <a:schemeClr val="tx1"/>
                </a:solidFill>
                <a:latin typeface="Arial" panose="020B0604020202020204" pitchFamily="34" charset="0"/>
                <a:ea typeface="Osaka" pitchFamily="1" charset="-128"/>
              </a:defRPr>
            </a:lvl3pPr>
            <a:lvl4pPr marL="1600200" indent="-228600">
              <a:spcBef>
                <a:spcPct val="20000"/>
              </a:spcBef>
              <a:buChar char="–"/>
              <a:defRPr sz="2000">
                <a:solidFill>
                  <a:schemeClr val="tx1"/>
                </a:solidFill>
                <a:latin typeface="Arial" panose="020B0604020202020204" pitchFamily="34" charset="0"/>
                <a:ea typeface="Osaka" pitchFamily="1" charset="-128"/>
              </a:defRPr>
            </a:lvl4pPr>
            <a:lvl5pPr marL="2057400" indent="-228600">
              <a:spcBef>
                <a:spcPct val="20000"/>
              </a:spcBef>
              <a:buChar char="»"/>
              <a:defRPr sz="2000">
                <a:solidFill>
                  <a:schemeClr val="tx1"/>
                </a:solidFill>
                <a:latin typeface="Arial" panose="020B0604020202020204"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pitchFamily="1" charset="-128"/>
              </a:defRPr>
            </a:lvl9pPr>
          </a:lstStyle>
          <a:p>
            <a:pPr algn="ctr">
              <a:spcBef>
                <a:spcPct val="0"/>
              </a:spcBef>
              <a:buFontTx/>
              <a:buNone/>
            </a:pPr>
            <a:r>
              <a:rPr lang="en-US" altLang="en-US" sz="1200">
                <a:ea typeface="ＭＳ Ｐゴシック" panose="020B0600070205080204" pitchFamily="34" charset="-128"/>
              </a:rPr>
              <a:t>75</a:t>
            </a:r>
          </a:p>
          <a:p>
            <a:pPr algn="ctr">
              <a:spcBef>
                <a:spcPct val="0"/>
              </a:spcBef>
              <a:buFontTx/>
              <a:buNone/>
            </a:pPr>
            <a:r>
              <a:rPr lang="en-US" altLang="en-US" sz="1200">
                <a:ea typeface="ＭＳ Ｐゴシック" panose="020B0600070205080204" pitchFamily="34" charset="-128"/>
              </a:rPr>
              <a:t>%</a:t>
            </a:r>
          </a:p>
        </p:txBody>
      </p:sp>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 y="-25908"/>
            <a:ext cx="2536825" cy="20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258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lgn="ctr" eaLnBrk="1" hangingPunct="1"/>
            <a:r>
              <a:rPr lang="en-US" altLang="en-US" sz="3600" b="1" dirty="0">
                <a:solidFill>
                  <a:schemeClr val="accent2"/>
                </a:solidFill>
                <a:latin typeface="Tahoma" panose="020B0604030504040204" pitchFamily="34" charset="0"/>
                <a:ea typeface="Tahoma" panose="020B0604030504040204" pitchFamily="34" charset="0"/>
                <a:cs typeface="Tahoma" panose="020B0604030504040204" pitchFamily="34" charset="0"/>
              </a:rPr>
              <a:t>Response to Intervention:</a:t>
            </a:r>
            <a:br>
              <a:rPr lang="en-US" altLang="en-US" sz="3600" b="1" dirty="0">
                <a:solidFill>
                  <a:schemeClr val="accent2"/>
                </a:solidFill>
                <a:latin typeface="Tahoma" panose="020B0604030504040204" pitchFamily="34" charset="0"/>
                <a:ea typeface="Tahoma" panose="020B0604030504040204" pitchFamily="34" charset="0"/>
                <a:cs typeface="Tahoma" panose="020B0604030504040204" pitchFamily="34" charset="0"/>
              </a:rPr>
            </a:br>
            <a:r>
              <a:rPr lang="en-US" altLang="en-US" sz="3600" b="1" dirty="0">
                <a:solidFill>
                  <a:schemeClr val="accent2"/>
                </a:solidFill>
                <a:latin typeface="Tahoma" panose="020B0604030504040204" pitchFamily="34" charset="0"/>
                <a:ea typeface="Tahoma" panose="020B0604030504040204" pitchFamily="34" charset="0"/>
                <a:cs typeface="Tahoma" panose="020B0604030504040204" pitchFamily="34" charset="0"/>
              </a:rPr>
              <a:t>How Well Are We Doing?</a:t>
            </a:r>
            <a:endParaRPr lang="en-US" altLang="en-US" b="1" dirty="0" smtClean="0">
              <a:solidFill>
                <a:schemeClr val="accent2"/>
              </a:solidFill>
              <a:latin typeface="Tahoma" panose="020B0604030504040204" pitchFamily="34" charset="0"/>
              <a:ea typeface="Tahoma" panose="020B0604030504040204" pitchFamily="34" charset="0"/>
              <a:cs typeface="Tahoma" panose="020B0604030504040204" pitchFamily="34" charset="0"/>
            </a:endParaRPr>
          </a:p>
        </p:txBody>
      </p:sp>
      <p:sp>
        <p:nvSpPr>
          <p:cNvPr id="53251" name="Rectangle 3"/>
          <p:cNvSpPr>
            <a:spLocks noGrp="1" noChangeArrowheads="1"/>
          </p:cNvSpPr>
          <p:nvPr>
            <p:ph sz="half" idx="1"/>
          </p:nvPr>
        </p:nvSpPr>
        <p:spPr/>
        <p:txBody>
          <a:bodyPr>
            <a:normAutofit fontScale="92500" lnSpcReduction="10000"/>
          </a:bodyPr>
          <a:lstStyle/>
          <a:p>
            <a:pPr eaLnBrk="1" hangingPunct="1">
              <a:lnSpc>
                <a:spcPct val="90000"/>
              </a:lnSpc>
            </a:pPr>
            <a:r>
              <a:rPr lang="en-US" altLang="en-US" sz="2800" dirty="0" smtClean="0"/>
              <a:t>Determined </a:t>
            </a:r>
            <a:r>
              <a:rPr lang="en-US" altLang="en-US" sz="2800" dirty="0"/>
              <a:t>solely through </a:t>
            </a:r>
            <a:r>
              <a:rPr lang="en-US" altLang="en-US" sz="2800" b="1" dirty="0"/>
              <a:t>analyzing </a:t>
            </a:r>
            <a:r>
              <a:rPr lang="en-US" altLang="en-US" sz="2800" b="1" dirty="0" smtClean="0"/>
              <a:t>data </a:t>
            </a:r>
          </a:p>
          <a:p>
            <a:pPr lvl="1">
              <a:lnSpc>
                <a:spcPct val="90000"/>
              </a:lnSpc>
            </a:pPr>
            <a:r>
              <a:rPr lang="en-US" altLang="en-US" sz="2600" b="1" dirty="0" smtClean="0"/>
              <a:t>Common areas</a:t>
            </a:r>
          </a:p>
          <a:p>
            <a:pPr lvl="1">
              <a:lnSpc>
                <a:spcPct val="90000"/>
              </a:lnSpc>
            </a:pPr>
            <a:r>
              <a:rPr lang="en-US" altLang="en-US" sz="2600" b="1" dirty="0" smtClean="0"/>
              <a:t>Classroom </a:t>
            </a:r>
            <a:endParaRPr lang="en-US" altLang="en-US" sz="2600" b="1" dirty="0"/>
          </a:p>
          <a:p>
            <a:pPr eaLnBrk="1" hangingPunct="1">
              <a:lnSpc>
                <a:spcPct val="90000"/>
              </a:lnSpc>
            </a:pPr>
            <a:r>
              <a:rPr lang="en-US" altLang="en-US" sz="2800" dirty="0"/>
              <a:t>Begins with using data to </a:t>
            </a:r>
            <a:r>
              <a:rPr lang="en-US" altLang="en-US" sz="2800" b="1" dirty="0"/>
              <a:t>IDENTIFY</a:t>
            </a:r>
            <a:r>
              <a:rPr lang="en-US" altLang="en-US" sz="2800" dirty="0"/>
              <a:t> the problem</a:t>
            </a:r>
          </a:p>
          <a:p>
            <a:pPr eaLnBrk="1" hangingPunct="1">
              <a:lnSpc>
                <a:spcPct val="90000"/>
              </a:lnSpc>
            </a:pPr>
            <a:r>
              <a:rPr lang="en-US" altLang="en-US" sz="2800" b="1" dirty="0"/>
              <a:t>Services should intensify </a:t>
            </a:r>
            <a:r>
              <a:rPr lang="en-US" altLang="en-US" sz="2800" dirty="0"/>
              <a:t>for a student as the student response to intervention is below expectations.</a:t>
            </a:r>
          </a:p>
          <a:p>
            <a:pPr marL="0" indent="0" eaLnBrk="1" hangingPunct="1">
              <a:lnSpc>
                <a:spcPct val="90000"/>
              </a:lnSpc>
              <a:buNone/>
            </a:pPr>
            <a:endParaRPr lang="en-US" altLang="en-US" sz="2800" dirty="0"/>
          </a:p>
        </p:txBody>
      </p:sp>
      <p:sp>
        <p:nvSpPr>
          <p:cNvPr id="2" name="Content Placeholder 1"/>
          <p:cNvSpPr>
            <a:spLocks noGrp="1"/>
          </p:cNvSpPr>
          <p:nvPr>
            <p:ph sz="half" idx="2"/>
          </p:nvPr>
        </p:nvSpPr>
        <p:spPr/>
        <p:txBody>
          <a:bodyPr>
            <a:normAutofit fontScale="92500" lnSpcReduction="10000"/>
          </a:bodyPr>
          <a:lstStyle/>
          <a:p>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509" y="2059432"/>
            <a:ext cx="3313611" cy="3865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89441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10" y="1121664"/>
            <a:ext cx="11148121" cy="4657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2425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b="1" dirty="0">
                <a:latin typeface="Tahoma" panose="020B0604030504040204" pitchFamily="34" charset="0"/>
                <a:ea typeface="Tahoma" panose="020B0604030504040204" pitchFamily="34" charset="0"/>
                <a:cs typeface="Tahoma" panose="020B0604030504040204" pitchFamily="34" charset="0"/>
              </a:rPr>
              <a:t>Tier 1 Intervention </a:t>
            </a:r>
            <a:r>
              <a:rPr lang="en-US" altLang="en-US" b="1" dirty="0" smtClean="0">
                <a:latin typeface="Tahoma" panose="020B0604030504040204" pitchFamily="34" charset="0"/>
                <a:ea typeface="Tahoma" panose="020B0604030504040204" pitchFamily="34" charset="0"/>
                <a:cs typeface="Tahoma" panose="020B0604030504040204" pitchFamily="34" charset="0"/>
              </a:rPr>
              <a:t>Menu </a:t>
            </a:r>
            <a:br>
              <a:rPr lang="en-US" altLang="en-US" b="1" dirty="0" smtClean="0">
                <a:latin typeface="Tahoma" panose="020B0604030504040204" pitchFamily="34" charset="0"/>
                <a:ea typeface="Tahoma" panose="020B0604030504040204" pitchFamily="34" charset="0"/>
                <a:cs typeface="Tahoma" panose="020B0604030504040204" pitchFamily="34" charset="0"/>
              </a:rPr>
            </a:br>
            <a:r>
              <a:rPr lang="en-US" altLang="en-US" b="1" dirty="0" smtClean="0">
                <a:latin typeface="Tahoma" panose="020B0604030504040204" pitchFamily="34" charset="0"/>
                <a:ea typeface="Tahoma" panose="020B0604030504040204" pitchFamily="34" charset="0"/>
                <a:cs typeface="Tahoma" panose="020B0604030504040204" pitchFamily="34" charset="0"/>
              </a:rPr>
              <a:t>Behavior </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Content Placeholder 4"/>
          <p:cNvSpPr>
            <a:spLocks noGrp="1"/>
          </p:cNvSpPr>
          <p:nvPr>
            <p:ph sz="quarter" idx="4"/>
          </p:nvPr>
        </p:nvSpPr>
        <p:spPr>
          <a:xfrm>
            <a:off x="6373368" y="2109216"/>
            <a:ext cx="4721352" cy="3847765"/>
          </a:xfrm>
        </p:spPr>
        <p:txBody>
          <a:bodyPr/>
          <a:lstStyle/>
          <a:p>
            <a:endParaRPr lang="en-US" dirty="0"/>
          </a:p>
        </p:txBody>
      </p:sp>
      <p:pic>
        <p:nvPicPr>
          <p:cNvPr id="8197"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957549" y="2270173"/>
            <a:ext cx="4393971" cy="3518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9896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marL="838200" indent="-838200" algn="ctr"/>
            <a:r>
              <a:rPr lang="en-US" altLang="en-US" dirty="0" smtClean="0">
                <a:solidFill>
                  <a:schemeClr val="accent2"/>
                </a:solidFill>
                <a:latin typeface="Tahoma" panose="020B0604030504040204" pitchFamily="34" charset="0"/>
                <a:ea typeface="Tahoma" panose="020B0604030504040204" pitchFamily="34" charset="0"/>
                <a:cs typeface="Tahoma" panose="020B0604030504040204" pitchFamily="34" charset="0"/>
              </a:rPr>
              <a:t>Establish </a:t>
            </a:r>
            <a:r>
              <a:rPr lang="en-US" altLang="en-US" dirty="0">
                <a:solidFill>
                  <a:schemeClr val="accent2"/>
                </a:solidFill>
                <a:latin typeface="Tahoma" panose="020B0604030504040204" pitchFamily="34" charset="0"/>
                <a:ea typeface="Tahoma" panose="020B0604030504040204" pitchFamily="34" charset="0"/>
                <a:cs typeface="Tahoma" panose="020B0604030504040204" pitchFamily="34" charset="0"/>
              </a:rPr>
              <a:t>school-wide expectations</a:t>
            </a:r>
            <a:r>
              <a:rPr lang="en-US" altLang="en-US" dirty="0">
                <a:solidFill>
                  <a:srgbClr val="000099"/>
                </a:solidFill>
              </a:rPr>
              <a:t/>
            </a:r>
            <a:br>
              <a:rPr lang="en-US" altLang="en-US" dirty="0">
                <a:solidFill>
                  <a:srgbClr val="000099"/>
                </a:solidFill>
              </a:rPr>
            </a:br>
            <a:endParaRPr lang="en-US" altLang="en-US" dirty="0">
              <a:solidFill>
                <a:srgbClr val="000099"/>
              </a:solidFill>
            </a:endParaRPr>
          </a:p>
        </p:txBody>
      </p:sp>
      <p:sp>
        <p:nvSpPr>
          <p:cNvPr id="17411" name="Rectangle 3"/>
          <p:cNvSpPr>
            <a:spLocks noGrp="1" noChangeArrowheads="1"/>
          </p:cNvSpPr>
          <p:nvPr>
            <p:ph sz="half" idx="1"/>
          </p:nvPr>
        </p:nvSpPr>
        <p:spPr>
          <a:xfrm>
            <a:off x="902208" y="1463040"/>
            <a:ext cx="4986528" cy="4840224"/>
          </a:xfrm>
        </p:spPr>
        <p:txBody>
          <a:bodyPr>
            <a:normAutofit fontScale="85000" lnSpcReduction="20000"/>
          </a:bodyPr>
          <a:lstStyle/>
          <a:p>
            <a:pPr>
              <a:lnSpc>
                <a:spcPct val="90000"/>
              </a:lnSpc>
              <a:buClr>
                <a:srgbClr val="000099"/>
              </a:buClr>
            </a:pPr>
            <a:r>
              <a:rPr lang="en-US" altLang="en-US" sz="2800" dirty="0">
                <a:latin typeface="Tahoma" panose="020B0604030504040204" pitchFamily="34" charset="0"/>
                <a:ea typeface="Tahoma" panose="020B0604030504040204" pitchFamily="34" charset="0"/>
                <a:cs typeface="Tahoma" panose="020B0604030504040204" pitchFamily="34" charset="0"/>
              </a:rPr>
              <a:t>Develop rules of </a:t>
            </a:r>
            <a:r>
              <a:rPr lang="en-US" altLang="en-US" sz="2800" dirty="0" smtClean="0">
                <a:latin typeface="Tahoma" panose="020B0604030504040204" pitchFamily="34" charset="0"/>
                <a:ea typeface="Tahoma" panose="020B0604030504040204" pitchFamily="34" charset="0"/>
                <a:cs typeface="Tahoma" panose="020B0604030504040204" pitchFamily="34" charset="0"/>
              </a:rPr>
              <a:t>behavior   </a:t>
            </a:r>
            <a:endParaRPr lang="en-US" altLang="en-US" sz="2800" dirty="0">
              <a:latin typeface="Tahoma" panose="020B0604030504040204" pitchFamily="34" charset="0"/>
              <a:ea typeface="Tahoma" panose="020B0604030504040204" pitchFamily="34" charset="0"/>
              <a:cs typeface="Tahoma" panose="020B0604030504040204" pitchFamily="34" charset="0"/>
            </a:endParaRP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3 to 5 positively stated rules</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Easy to remember</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Apply to all students, settings, and staff</a:t>
            </a:r>
          </a:p>
          <a:p>
            <a:pPr>
              <a:lnSpc>
                <a:spcPct val="90000"/>
              </a:lnSpc>
              <a:buClr>
                <a:srgbClr val="000099"/>
              </a:buClr>
            </a:pPr>
            <a:r>
              <a:rPr lang="en-US" altLang="en-US" sz="2800" dirty="0">
                <a:latin typeface="Tahoma" panose="020B0604030504040204" pitchFamily="34" charset="0"/>
                <a:ea typeface="Tahoma" panose="020B0604030504040204" pitchFamily="34" charset="0"/>
                <a:cs typeface="Tahoma" panose="020B0604030504040204" pitchFamily="34" charset="0"/>
              </a:rPr>
              <a:t>Develop a matrix of expected behavior in target contexts</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Contexts include:  classrooms, hallways, gym, cafeteria, common areas, bus loading zone, etc.</a:t>
            </a:r>
          </a:p>
          <a:p>
            <a:pPr>
              <a:lnSpc>
                <a:spcPct val="90000"/>
              </a:lnSpc>
              <a:buClr>
                <a:srgbClr val="000099"/>
              </a:buClr>
            </a:pPr>
            <a:r>
              <a:rPr lang="en-US" altLang="en-US" sz="2800" dirty="0">
                <a:latin typeface="Tahoma" panose="020B0604030504040204" pitchFamily="34" charset="0"/>
                <a:ea typeface="Tahoma" panose="020B0604030504040204" pitchFamily="34" charset="0"/>
                <a:cs typeface="Tahoma" panose="020B0604030504040204" pitchFamily="34" charset="0"/>
              </a:rPr>
              <a:t>Teach the expected behaviors using an instructional approach</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Directly teach (tell/explain, model/show, practice, give reminders and pre-corrections)</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Actively supervise</a:t>
            </a:r>
          </a:p>
          <a:p>
            <a:pPr lvl="1">
              <a:lnSpc>
                <a:spcPct val="90000"/>
              </a:lnSpc>
              <a:buClr>
                <a:srgbClr val="000099"/>
              </a:buClr>
            </a:pPr>
            <a:r>
              <a:rPr lang="en-US" altLang="en-US" sz="2400" dirty="0">
                <a:latin typeface="Tahoma" panose="020B0604030504040204" pitchFamily="34" charset="0"/>
                <a:ea typeface="Tahoma" panose="020B0604030504040204" pitchFamily="34" charset="0"/>
                <a:cs typeface="Tahoma" panose="020B0604030504040204" pitchFamily="34" charset="0"/>
              </a:rPr>
              <a:t>Positively reinforce</a:t>
            </a:r>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36525" y="1243584"/>
            <a:ext cx="5034894" cy="3547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3673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en-US" altLang="en-US" dirty="0" smtClean="0">
                <a:solidFill>
                  <a:srgbClr val="000099"/>
                </a:solidFill>
                <a:latin typeface="Tahoma" panose="020B0604030504040204" pitchFamily="34" charset="0"/>
                <a:ea typeface="Tahoma" panose="020B0604030504040204" pitchFamily="34" charset="0"/>
                <a:cs typeface="Tahoma" panose="020B0604030504040204" pitchFamily="34" charset="0"/>
              </a:rPr>
              <a:t>Establish </a:t>
            </a:r>
            <a:r>
              <a:rPr lang="en-US" altLang="en-US" dirty="0">
                <a:solidFill>
                  <a:srgbClr val="000099"/>
                </a:solidFill>
                <a:latin typeface="Tahoma" panose="020B0604030504040204" pitchFamily="34" charset="0"/>
                <a:ea typeface="Tahoma" panose="020B0604030504040204" pitchFamily="34" charset="0"/>
                <a:cs typeface="Tahoma" panose="020B0604030504040204" pitchFamily="34" charset="0"/>
              </a:rPr>
              <a:t>an on-going system </a:t>
            </a:r>
            <a:r>
              <a:rPr lang="en-US" altLang="en-US" dirty="0" smtClean="0">
                <a:solidFill>
                  <a:srgbClr val="000099"/>
                </a:solidFill>
                <a:latin typeface="Tahoma" panose="020B0604030504040204" pitchFamily="34" charset="0"/>
                <a:ea typeface="Tahoma" panose="020B0604030504040204" pitchFamily="34" charset="0"/>
                <a:cs typeface="Tahoma" panose="020B0604030504040204" pitchFamily="34" charset="0"/>
              </a:rPr>
              <a:t>of </a:t>
            </a:r>
            <a:r>
              <a:rPr lang="en-US" altLang="en-US" dirty="0">
                <a:solidFill>
                  <a:srgbClr val="000099"/>
                </a:solidFill>
                <a:latin typeface="Tahoma" panose="020B0604030504040204" pitchFamily="34" charset="0"/>
                <a:ea typeface="Tahoma" panose="020B0604030504040204" pitchFamily="34" charset="0"/>
                <a:cs typeface="Tahoma" panose="020B0604030504040204" pitchFamily="34" charset="0"/>
              </a:rPr>
              <a:t>rewards</a:t>
            </a:r>
          </a:p>
        </p:txBody>
      </p:sp>
      <p:sp>
        <p:nvSpPr>
          <p:cNvPr id="21507" name="Rectangle 3"/>
          <p:cNvSpPr>
            <a:spLocks noGrp="1" noChangeArrowheads="1"/>
          </p:cNvSpPr>
          <p:nvPr>
            <p:ph sz="half" idx="1"/>
          </p:nvPr>
        </p:nvSpPr>
        <p:spPr>
          <a:xfrm>
            <a:off x="829056" y="1840992"/>
            <a:ext cx="4992624" cy="4011168"/>
          </a:xfrm>
        </p:spPr>
        <p:txBody>
          <a:bodyPr>
            <a:noAutofit/>
          </a:bodyPr>
          <a:lstStyle/>
          <a:p>
            <a:pPr marL="297180" indent="-342900">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Acknowledge expected behavior</a:t>
            </a:r>
          </a:p>
          <a:p>
            <a:pPr>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Use tangible rewards and acknowledgements</a:t>
            </a:r>
          </a:p>
          <a:p>
            <a:pPr lvl="1">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High Five’s, </a:t>
            </a:r>
            <a:r>
              <a:rPr lang="en-US" altLang="en-US"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coupons,</a:t>
            </a:r>
            <a:r>
              <a:rPr lang="en-US" altLang="en-US" sz="2000" dirty="0">
                <a:latin typeface="Tahoma" panose="020B0604030504040204" pitchFamily="34" charset="0"/>
                <a:ea typeface="Tahoma" panose="020B0604030504040204" pitchFamily="34" charset="0"/>
                <a:cs typeface="Tahoma" panose="020B0604030504040204" pitchFamily="34" charset="0"/>
              </a:rPr>
              <a:t> </a:t>
            </a:r>
            <a:r>
              <a:rPr lang="en-US" altLang="en-US" sz="2000" dirty="0" err="1">
                <a:latin typeface="Tahoma" panose="020B0604030504040204" pitchFamily="34" charset="0"/>
                <a:ea typeface="Tahoma" panose="020B0604030504040204" pitchFamily="34" charset="0"/>
                <a:cs typeface="Tahoma" panose="020B0604030504040204" pitchFamily="34" charset="0"/>
              </a:rPr>
              <a:t>gotchas</a:t>
            </a:r>
            <a:r>
              <a:rPr lang="en-US" altLang="en-US" sz="2000" dirty="0">
                <a:latin typeface="Tahoma" panose="020B0604030504040204" pitchFamily="34" charset="0"/>
                <a:ea typeface="Tahoma" panose="020B0604030504040204" pitchFamily="34" charset="0"/>
                <a:cs typeface="Tahoma" panose="020B0604030504040204" pitchFamily="34" charset="0"/>
              </a:rPr>
              <a:t>, etc.</a:t>
            </a:r>
          </a:p>
          <a:p>
            <a:pPr>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Use social recognition</a:t>
            </a:r>
          </a:p>
          <a:p>
            <a:pPr lvl="1">
              <a:buClr>
                <a:srgbClr val="000099"/>
              </a:buClr>
            </a:pPr>
            <a:r>
              <a:rPr lang="en-US" altLang="en-US"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Assemblies</a:t>
            </a:r>
            <a:r>
              <a:rPr lang="en-US" altLang="en-US" sz="2000" dirty="0">
                <a:latin typeface="Tahoma" panose="020B0604030504040204" pitchFamily="34" charset="0"/>
                <a:ea typeface="Tahoma" panose="020B0604030504040204" pitchFamily="34" charset="0"/>
                <a:cs typeface="Tahoma" panose="020B0604030504040204" pitchFamily="34" charset="0"/>
              </a:rPr>
              <a:t>, bulletin boards, names over the intercom</a:t>
            </a:r>
          </a:p>
          <a:p>
            <a:pPr>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Use guidelines</a:t>
            </a:r>
          </a:p>
          <a:p>
            <a:pPr lvl="1">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Fade tangibles</a:t>
            </a:r>
          </a:p>
          <a:p>
            <a:pPr lvl="1">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Schedule strategically</a:t>
            </a:r>
          </a:p>
          <a:p>
            <a:pPr>
              <a:buClr>
                <a:srgbClr val="000099"/>
              </a:buClr>
            </a:pPr>
            <a:r>
              <a:rPr lang="en-US" altLang="en-US" sz="2000" dirty="0">
                <a:latin typeface="Tahoma" panose="020B0604030504040204" pitchFamily="34" charset="0"/>
                <a:ea typeface="Tahoma" panose="020B0604030504040204" pitchFamily="34" charset="0"/>
                <a:cs typeface="Tahoma" panose="020B0604030504040204" pitchFamily="34" charset="0"/>
              </a:rPr>
              <a:t>Maintain 6-8:1 positive to correction ratio</a:t>
            </a:r>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70638" y="3087071"/>
            <a:ext cx="4754562" cy="178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2049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b="1" dirty="0">
                <a:latin typeface="Tahoma" panose="020B0604030504040204" pitchFamily="34" charset="0"/>
                <a:ea typeface="Tahoma" panose="020B0604030504040204" pitchFamily="34" charset="0"/>
                <a:cs typeface="Tahoma" panose="020B0604030504040204" pitchFamily="34" charset="0"/>
              </a:rPr>
              <a:t>Tier 1 Intervention </a:t>
            </a:r>
            <a:r>
              <a:rPr lang="en-US" altLang="en-US" b="1" dirty="0" smtClean="0">
                <a:latin typeface="Tahoma" panose="020B0604030504040204" pitchFamily="34" charset="0"/>
                <a:ea typeface="Tahoma" panose="020B0604030504040204" pitchFamily="34" charset="0"/>
                <a:cs typeface="Tahoma" panose="020B0604030504040204" pitchFamily="34" charset="0"/>
              </a:rPr>
              <a:t>Menu </a:t>
            </a:r>
            <a:br>
              <a:rPr lang="en-US" altLang="en-US" b="1" dirty="0" smtClean="0">
                <a:latin typeface="Tahoma" panose="020B0604030504040204" pitchFamily="34" charset="0"/>
                <a:ea typeface="Tahoma" panose="020B0604030504040204" pitchFamily="34" charset="0"/>
                <a:cs typeface="Tahoma" panose="020B0604030504040204" pitchFamily="34" charset="0"/>
              </a:rPr>
            </a:br>
            <a:r>
              <a:rPr lang="en-US" altLang="en-US" b="1" dirty="0" smtClean="0">
                <a:latin typeface="Tahoma" panose="020B0604030504040204" pitchFamily="34" charset="0"/>
                <a:ea typeface="Tahoma" panose="020B0604030504040204" pitchFamily="34" charset="0"/>
                <a:cs typeface="Tahoma" panose="020B0604030504040204" pitchFamily="34" charset="0"/>
              </a:rPr>
              <a:t>Behavior </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p:cNvSpPr>
            <a:spLocks noGrp="1"/>
          </p:cNvSpPr>
          <p:nvPr>
            <p:ph sz="half" idx="2"/>
          </p:nvPr>
        </p:nvSpPr>
        <p:spPr/>
        <p:txBody>
          <a:bodyPr>
            <a:normAutofit fontScale="92500" lnSpcReduction="10000"/>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Responsive Classroom</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Bullying Prevention (building-wide </a:t>
            </a:r>
            <a:r>
              <a:rPr lang="en-US" altLang="en-US" dirty="0" err="1">
                <a:latin typeface="Tahoma" panose="020B0604030504040204" pitchFamily="34" charset="0"/>
                <a:ea typeface="Tahoma" panose="020B0604030504040204" pitchFamily="34" charset="0"/>
                <a:cs typeface="Tahoma" panose="020B0604030504040204" pitchFamily="34" charset="0"/>
              </a:rPr>
              <a:t>antibullying</a:t>
            </a:r>
            <a:r>
              <a:rPr lang="en-US" altLang="en-US" dirty="0">
                <a:latin typeface="Tahoma" panose="020B0604030504040204" pitchFamily="34" charset="0"/>
                <a:ea typeface="Tahoma" panose="020B0604030504040204" pitchFamily="34" charset="0"/>
                <a:cs typeface="Tahoma" panose="020B0604030504040204" pitchFamily="34" charset="0"/>
              </a:rPr>
              <a:t>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All-School Morning Meetings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Take-a-break</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Social Conferencing</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Buddy Teacher</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Problem-Solving Class Meetings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Role Play</a:t>
            </a:r>
          </a:p>
          <a:p>
            <a:pPr>
              <a:lnSpc>
                <a:spcPct val="80000"/>
              </a:lnSpc>
            </a:pPr>
            <a:r>
              <a:rPr lang="en-US" alt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Corrective Teaching</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Pre-Referral manual</a:t>
            </a:r>
          </a:p>
          <a:p>
            <a:endParaRPr lang="en-US" dirty="0"/>
          </a:p>
        </p:txBody>
      </p:sp>
      <p:sp>
        <p:nvSpPr>
          <p:cNvPr id="6" name="Content Placeholder 5"/>
          <p:cNvSpPr>
            <a:spLocks noGrp="1"/>
          </p:cNvSpPr>
          <p:nvPr>
            <p:ph sz="quarter" idx="4"/>
          </p:nvPr>
        </p:nvSpPr>
        <p:spPr/>
        <p:txBody>
          <a:bodyPr>
            <a:normAutofit fontScale="92500" lnSpcReduction="10000"/>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Peer Mentor</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Teacher Support Plans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Student Strengths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Structured Response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Access to fidgets or other sensory items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Visual Schedule</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Conflict Resolution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Parent information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Secure 4:1 ratio of Positives to Corrections in classroom</a:t>
            </a:r>
          </a:p>
          <a:p>
            <a:r>
              <a:rPr lang="en-US" altLang="en-US" dirty="0">
                <a:latin typeface="Tahoma" panose="020B0604030504040204" pitchFamily="34" charset="0"/>
                <a:ea typeface="Tahoma" panose="020B0604030504040204" pitchFamily="34" charset="0"/>
                <a:cs typeface="Tahoma" panose="020B0604030504040204" pitchFamily="34" charset="0"/>
              </a:rPr>
              <a:t>Classroom organization (environment)</a:t>
            </a:r>
          </a:p>
          <a:p>
            <a:endParaRPr lang="en-US" dirty="0"/>
          </a:p>
        </p:txBody>
      </p:sp>
    </p:spTree>
    <p:extLst>
      <p:ext uri="{BB962C8B-B14F-4D97-AF65-F5344CB8AC3E}">
        <p14:creationId xmlns:p14="http://schemas.microsoft.com/office/powerpoint/2010/main" val="4132607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974"/>
          <a:stretch/>
        </p:blipFill>
        <p:spPr bwMode="auto">
          <a:xfrm>
            <a:off x="2594919" y="662555"/>
            <a:ext cx="7142205" cy="5215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334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normAutofit fontScale="90000"/>
          </a:bodyPr>
          <a:lstStyle/>
          <a:p>
            <a:pPr algn="ctr"/>
            <a:r>
              <a:rPr lang="en-US" altLang="en-US" dirty="0" smtClean="0">
                <a:latin typeface="Tahoma" panose="020B0604030504040204" pitchFamily="34" charset="0"/>
                <a:ea typeface="Tahoma" panose="020B0604030504040204" pitchFamily="34" charset="0"/>
                <a:cs typeface="Tahoma" panose="020B0604030504040204" pitchFamily="34" charset="0"/>
              </a:rPr>
              <a:t>Critical Features of Effective Behavioral Expectation Lessons</a:t>
            </a:r>
          </a:p>
        </p:txBody>
      </p:sp>
      <p:sp>
        <p:nvSpPr>
          <p:cNvPr id="60419" name="Content Placeholder 3"/>
          <p:cNvSpPr>
            <a:spLocks noGrp="1"/>
          </p:cNvSpPr>
          <p:nvPr>
            <p:ph sz="half" idx="1"/>
          </p:nvPr>
        </p:nvSpPr>
        <p:spPr>
          <a:xfrm>
            <a:off x="1956817" y="2500349"/>
            <a:ext cx="3620529" cy="4223223"/>
          </a:xfrm>
        </p:spPr>
        <p:txBody>
          <a:bodyPr/>
          <a:lstStyle/>
          <a:p>
            <a:r>
              <a:rPr lang="en-US" altLang="en-US" dirty="0" smtClean="0">
                <a:latin typeface="Tahoma" panose="020B0604030504040204" pitchFamily="34" charset="0"/>
                <a:ea typeface="Tahoma" panose="020B0604030504040204" pitchFamily="34" charset="0"/>
                <a:cs typeface="Tahoma" panose="020B0604030504040204" pitchFamily="34" charset="0"/>
              </a:rPr>
              <a:t>Behavior expectation is clearly identified</a:t>
            </a:r>
          </a:p>
          <a:p>
            <a:r>
              <a:rPr lang="en-US" altLang="en-US" dirty="0" smtClean="0">
                <a:latin typeface="Tahoma" panose="020B0604030504040204" pitchFamily="34" charset="0"/>
                <a:ea typeface="Tahoma" panose="020B0604030504040204" pitchFamily="34" charset="0"/>
                <a:cs typeface="Tahoma" panose="020B0604030504040204" pitchFamily="34" charset="0"/>
              </a:rPr>
              <a:t>Lesson is being taught in the location</a:t>
            </a:r>
          </a:p>
          <a:p>
            <a:r>
              <a:rPr lang="en-US" altLang="en-US" dirty="0" smtClean="0">
                <a:latin typeface="Tahoma" panose="020B0604030504040204" pitchFamily="34" charset="0"/>
                <a:ea typeface="Tahoma" panose="020B0604030504040204" pitchFamily="34" charset="0"/>
                <a:cs typeface="Tahoma" panose="020B0604030504040204" pitchFamily="34" charset="0"/>
              </a:rPr>
              <a:t>Rational provided</a:t>
            </a:r>
          </a:p>
          <a:p>
            <a:r>
              <a:rPr lang="en-US" altLang="en-US" dirty="0" smtClean="0">
                <a:latin typeface="Tahoma" panose="020B0604030504040204" pitchFamily="34" charset="0"/>
                <a:ea typeface="Tahoma" panose="020B0604030504040204" pitchFamily="34" charset="0"/>
                <a:cs typeface="Tahoma" panose="020B0604030504040204" pitchFamily="34" charset="0"/>
              </a:rPr>
              <a:t>Examples provided</a:t>
            </a:r>
          </a:p>
          <a:p>
            <a:r>
              <a:rPr lang="en-US" altLang="en-US" dirty="0" smtClean="0">
                <a:latin typeface="Tahoma" panose="020B0604030504040204" pitchFamily="34" charset="0"/>
                <a:ea typeface="Tahoma" panose="020B0604030504040204" pitchFamily="34" charset="0"/>
                <a:cs typeface="Tahoma" panose="020B0604030504040204" pitchFamily="34" charset="0"/>
              </a:rPr>
              <a:t>Examples “fit” the general case </a:t>
            </a:r>
          </a:p>
        </p:txBody>
      </p:sp>
      <p:sp>
        <p:nvSpPr>
          <p:cNvPr id="60420" name="Content Placeholder 4"/>
          <p:cNvSpPr>
            <a:spLocks noGrp="1"/>
          </p:cNvSpPr>
          <p:nvPr>
            <p:ph sz="half" idx="2"/>
          </p:nvPr>
        </p:nvSpPr>
        <p:spPr>
          <a:xfrm>
            <a:off x="5902199" y="2552398"/>
            <a:ext cx="4006642" cy="4305602"/>
          </a:xfrm>
        </p:spPr>
        <p:txBody>
          <a:bodyPr/>
          <a:lstStyle/>
          <a:p>
            <a:r>
              <a:rPr lang="en-US" altLang="en-US" dirty="0" smtClean="0">
                <a:latin typeface="Tahoma" panose="020B0604030504040204" pitchFamily="34" charset="0"/>
                <a:ea typeface="Tahoma" panose="020B0604030504040204" pitchFamily="34" charset="0"/>
                <a:cs typeface="Tahoma" panose="020B0604030504040204" pitchFamily="34" charset="0"/>
              </a:rPr>
              <a:t>Non-examples are provided</a:t>
            </a:r>
          </a:p>
          <a:p>
            <a:r>
              <a:rPr lang="en-US" altLang="en-US" dirty="0" smtClean="0">
                <a:latin typeface="Tahoma" panose="020B0604030504040204" pitchFamily="34" charset="0"/>
                <a:ea typeface="Tahoma" panose="020B0604030504040204" pitchFamily="34" charset="0"/>
                <a:cs typeface="Tahoma" panose="020B0604030504040204" pitchFamily="34" charset="0"/>
              </a:rPr>
              <a:t>Non-examples are similar to examples of expected behavior</a:t>
            </a:r>
          </a:p>
          <a:p>
            <a:r>
              <a:rPr lang="en-US" altLang="en-US" dirty="0" smtClean="0">
                <a:latin typeface="Tahoma" panose="020B0604030504040204" pitchFamily="34" charset="0"/>
                <a:ea typeface="Tahoma" panose="020B0604030504040204" pitchFamily="34" charset="0"/>
                <a:cs typeface="Tahoma" panose="020B0604030504040204" pitchFamily="34" charset="0"/>
              </a:rPr>
              <a:t>Non-examples are typical of what students do </a:t>
            </a:r>
          </a:p>
          <a:p>
            <a:r>
              <a:rPr lang="en-US" altLang="en-US" dirty="0" smtClean="0">
                <a:latin typeface="Tahoma" panose="020B0604030504040204" pitchFamily="34" charset="0"/>
                <a:ea typeface="Tahoma" panose="020B0604030504040204" pitchFamily="34" charset="0"/>
                <a:cs typeface="Tahoma" panose="020B0604030504040204" pitchFamily="34" charset="0"/>
              </a:rPr>
              <a:t>Opportunities to practice</a:t>
            </a:r>
          </a:p>
          <a:p>
            <a:r>
              <a:rPr lang="en-US" altLang="en-US" dirty="0" smtClean="0">
                <a:latin typeface="Tahoma" panose="020B0604030504040204" pitchFamily="34" charset="0"/>
                <a:ea typeface="Tahoma" panose="020B0604030504040204" pitchFamily="34" charset="0"/>
                <a:cs typeface="Tahoma" panose="020B0604030504040204" pitchFamily="34" charset="0"/>
              </a:rPr>
              <a:t>Expected behavior(s) </a:t>
            </a:r>
            <a:r>
              <a:rPr lang="en-US" altLang="en-US" dirty="0" err="1" smtClean="0">
                <a:latin typeface="Tahoma" panose="020B0604030504040204" pitchFamily="34" charset="0"/>
                <a:ea typeface="Tahoma" panose="020B0604030504040204" pitchFamily="34" charset="0"/>
                <a:cs typeface="Tahoma" panose="020B0604030504040204" pitchFamily="34" charset="0"/>
              </a:rPr>
              <a:t>acknowldeged</a:t>
            </a:r>
            <a:endParaRPr lang="en-US" altLang="en-US" dirty="0" smtClean="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48803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rapFXnZIDE"/>
          <p:cNvPicPr>
            <a:picLocks noRot="1" noChangeAspect="1"/>
          </p:cNvPicPr>
          <p:nvPr>
            <a:videoFile r:link="rId1"/>
          </p:nvPr>
        </p:nvPicPr>
        <p:blipFill>
          <a:blip r:embed="rId3"/>
          <a:stretch>
            <a:fillRect/>
          </a:stretch>
        </p:blipFill>
        <p:spPr>
          <a:xfrm>
            <a:off x="2425284" y="901723"/>
            <a:ext cx="7435273" cy="4182341"/>
          </a:xfrm>
          <a:prstGeom prst="rect">
            <a:avLst/>
          </a:prstGeom>
        </p:spPr>
      </p:pic>
      <p:sp>
        <p:nvSpPr>
          <p:cNvPr id="2" name="TextBox 1"/>
          <p:cNvSpPr txBox="1"/>
          <p:nvPr/>
        </p:nvSpPr>
        <p:spPr>
          <a:xfrm>
            <a:off x="2072640" y="5486400"/>
            <a:ext cx="7949184" cy="461665"/>
          </a:xfrm>
          <a:prstGeom prst="rect">
            <a:avLst/>
          </a:prstGeom>
          <a:noFill/>
        </p:spPr>
        <p:txBody>
          <a:bodyPr wrap="square" rtlCol="0">
            <a:spAutoFit/>
          </a:bodyPr>
          <a:lstStyle/>
          <a:p>
            <a:r>
              <a:rPr lang="en-US" sz="2400" b="1" dirty="0" smtClean="0">
                <a:solidFill>
                  <a:schemeClr val="accent2"/>
                </a:solidFill>
                <a:latin typeface="Tahoma" panose="020B0604030504040204" pitchFamily="34" charset="0"/>
                <a:ea typeface="Tahoma" panose="020B0604030504040204" pitchFamily="34" charset="0"/>
                <a:cs typeface="Tahoma" panose="020B0604030504040204" pitchFamily="34" charset="0"/>
              </a:rPr>
              <a:t>Going through the motions…..</a:t>
            </a:r>
            <a:endParaRPr lang="en-US" sz="2400" b="1" dirty="0">
              <a:solidFill>
                <a:schemeClr val="accent2"/>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676688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a student you care about….</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538296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b="1" dirty="0">
                <a:latin typeface="Tahoma" panose="020B0604030504040204" pitchFamily="34" charset="0"/>
                <a:ea typeface="Tahoma" panose="020B0604030504040204" pitchFamily="34" charset="0"/>
                <a:cs typeface="Tahoma" panose="020B0604030504040204" pitchFamily="34" charset="0"/>
              </a:rPr>
              <a:t>Tier 1 Intervention </a:t>
            </a:r>
            <a:r>
              <a:rPr lang="en-US" altLang="en-US" b="1" dirty="0" smtClean="0">
                <a:latin typeface="Tahoma" panose="020B0604030504040204" pitchFamily="34" charset="0"/>
                <a:ea typeface="Tahoma" panose="020B0604030504040204" pitchFamily="34" charset="0"/>
                <a:cs typeface="Tahoma" panose="020B0604030504040204" pitchFamily="34" charset="0"/>
              </a:rPr>
              <a:t>Menu </a:t>
            </a:r>
            <a:br>
              <a:rPr lang="en-US" altLang="en-US" b="1" dirty="0" smtClean="0">
                <a:latin typeface="Tahoma" panose="020B0604030504040204" pitchFamily="34" charset="0"/>
                <a:ea typeface="Tahoma" panose="020B0604030504040204" pitchFamily="34" charset="0"/>
                <a:cs typeface="Tahoma" panose="020B0604030504040204" pitchFamily="34" charset="0"/>
              </a:rPr>
            </a:br>
            <a:r>
              <a:rPr lang="en-US" altLang="en-US" b="1" dirty="0" smtClean="0">
                <a:latin typeface="Tahoma" panose="020B0604030504040204" pitchFamily="34" charset="0"/>
                <a:ea typeface="Tahoma" panose="020B0604030504040204" pitchFamily="34" charset="0"/>
                <a:cs typeface="Tahoma" panose="020B0604030504040204" pitchFamily="34" charset="0"/>
              </a:rPr>
              <a:t>Behavior </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Content Placeholder 3"/>
          <p:cNvSpPr>
            <a:spLocks noGrp="1"/>
          </p:cNvSpPr>
          <p:nvPr>
            <p:ph sz="half" idx="2"/>
          </p:nvPr>
        </p:nvSpPr>
        <p:spPr/>
        <p:txBody>
          <a:bodyPr>
            <a:normAutofit fontScale="92500" lnSpcReduction="10000"/>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Responsive Classroom</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Bullying Prevention (building-wide </a:t>
            </a:r>
            <a:r>
              <a:rPr lang="en-US" altLang="en-US" dirty="0" err="1">
                <a:latin typeface="Tahoma" panose="020B0604030504040204" pitchFamily="34" charset="0"/>
                <a:ea typeface="Tahoma" panose="020B0604030504040204" pitchFamily="34" charset="0"/>
                <a:cs typeface="Tahoma" panose="020B0604030504040204" pitchFamily="34" charset="0"/>
              </a:rPr>
              <a:t>antibullying</a:t>
            </a:r>
            <a:r>
              <a:rPr lang="en-US" altLang="en-US" dirty="0">
                <a:latin typeface="Tahoma" panose="020B0604030504040204" pitchFamily="34" charset="0"/>
                <a:ea typeface="Tahoma" panose="020B0604030504040204" pitchFamily="34" charset="0"/>
                <a:cs typeface="Tahoma" panose="020B0604030504040204" pitchFamily="34" charset="0"/>
              </a:rPr>
              <a:t>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All-School Morning Meetings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Take-a-break</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Social Conferencing</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Buddy Teacher</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Problem-Solving Class Meetings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Role Play</a:t>
            </a:r>
          </a:p>
          <a:p>
            <a:pPr>
              <a:lnSpc>
                <a:spcPct val="80000"/>
              </a:lnSpc>
            </a:pPr>
            <a:r>
              <a:rPr lang="en-US" alt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Corrective Teaching</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Pre-Referral manual</a:t>
            </a:r>
          </a:p>
          <a:p>
            <a:endParaRPr lang="en-US" dirty="0"/>
          </a:p>
        </p:txBody>
      </p:sp>
      <p:sp>
        <p:nvSpPr>
          <p:cNvPr id="6" name="Content Placeholder 5"/>
          <p:cNvSpPr>
            <a:spLocks noGrp="1"/>
          </p:cNvSpPr>
          <p:nvPr>
            <p:ph sz="quarter" idx="4"/>
          </p:nvPr>
        </p:nvSpPr>
        <p:spPr/>
        <p:txBody>
          <a:bodyPr>
            <a:normAutofit fontScale="92500" lnSpcReduction="10000"/>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Peer Mentor</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Teacher Support Plans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Student Strengths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Structured Response Plan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Access to fidgets or other sensory items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Visual Schedule</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Conflict Resolution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Parent information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Secure 4:1 ratio of Positives to Corrections in classroom</a:t>
            </a:r>
          </a:p>
          <a:p>
            <a:r>
              <a:rPr lang="en-US" altLang="en-US" dirty="0">
                <a:latin typeface="Tahoma" panose="020B0604030504040204" pitchFamily="34" charset="0"/>
                <a:ea typeface="Tahoma" panose="020B0604030504040204" pitchFamily="34" charset="0"/>
                <a:cs typeface="Tahoma" panose="020B0604030504040204" pitchFamily="34" charset="0"/>
              </a:rPr>
              <a:t>Classroom organization (environment)</a:t>
            </a:r>
          </a:p>
          <a:p>
            <a:endParaRPr lang="en-US" dirty="0"/>
          </a:p>
        </p:txBody>
      </p:sp>
    </p:spTree>
    <p:extLst>
      <p:ext uri="{BB962C8B-B14F-4D97-AF65-F5344CB8AC3E}">
        <p14:creationId xmlns:p14="http://schemas.microsoft.com/office/powerpoint/2010/main" val="10343071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b="1" dirty="0">
                <a:latin typeface="Tahoma" panose="020B0604030504040204" pitchFamily="34" charset="0"/>
                <a:ea typeface="Tahoma" panose="020B0604030504040204" pitchFamily="34" charset="0"/>
                <a:cs typeface="Tahoma" panose="020B0604030504040204" pitchFamily="34" charset="0"/>
              </a:rPr>
              <a:t>Tier 2 Intervention Menu </a:t>
            </a:r>
            <a:r>
              <a:rPr lang="en-US" altLang="en-US" b="1" dirty="0" smtClean="0">
                <a:latin typeface="Tahoma" panose="020B0604030504040204" pitchFamily="34" charset="0"/>
                <a:ea typeface="Tahoma" panose="020B0604030504040204" pitchFamily="34" charset="0"/>
                <a:cs typeface="Tahoma" panose="020B0604030504040204" pitchFamily="34" charset="0"/>
              </a:rPr>
              <a:t> </a:t>
            </a:r>
            <a:r>
              <a:rPr lang="en-US" altLang="en-US" b="1" dirty="0">
                <a:latin typeface="Tahoma" panose="020B0604030504040204" pitchFamily="34" charset="0"/>
                <a:ea typeface="Tahoma" panose="020B0604030504040204" pitchFamily="34" charset="0"/>
                <a:cs typeface="Tahoma" panose="020B0604030504040204" pitchFamily="34" charset="0"/>
              </a:rPr>
              <a:t>Behavior </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normAutofit/>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Check-In-Check-Out </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Social Skills Group (targeted)</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Targeted Classroom Intervention</a:t>
            </a:r>
          </a:p>
          <a:p>
            <a:pPr>
              <a:lnSpc>
                <a:spcPct val="80000"/>
              </a:lnSpc>
            </a:pPr>
            <a:r>
              <a:rPr lang="en-US" altLang="en-US" dirty="0" smtClean="0">
                <a:latin typeface="Tahoma" panose="020B0604030504040204" pitchFamily="34" charset="0"/>
                <a:ea typeface="Tahoma" panose="020B0604030504040204" pitchFamily="34" charset="0"/>
                <a:cs typeface="Tahoma" panose="020B0604030504040204" pitchFamily="34" charset="0"/>
              </a:rPr>
              <a:t>FBA w/Behavior Intervention Plan</a:t>
            </a:r>
            <a:endParaRPr lang="en-US" altLang="en-US" dirty="0">
              <a:latin typeface="Tahoma" panose="020B0604030504040204" pitchFamily="34" charset="0"/>
              <a:ea typeface="Tahoma" panose="020B0604030504040204" pitchFamily="34" charset="0"/>
              <a:cs typeface="Tahoma" panose="020B0604030504040204" pitchFamily="34" charset="0"/>
            </a:endParaRP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School-based group counseling</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Mentor program</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Need-a-break cards </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Instruction in self-monitoring strategies</a:t>
            </a:r>
          </a:p>
          <a:p>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normAutofit/>
          </a:bodyPr>
          <a:lstStyle/>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Work systems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First/Then cards</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Sensory breaks – preventive</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Morning run-through of visual schedule</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Parent conference and targeted support</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Peer mediation</a:t>
            </a:r>
            <a:endParaRPr lang="en-US" altLang="en-US" dirty="0">
              <a:solidFill>
                <a:srgbClr val="003399"/>
              </a:solidFill>
              <a:latin typeface="Tahoma" panose="020B0604030504040204" pitchFamily="34" charset="0"/>
              <a:ea typeface="Tahoma" panose="020B0604030504040204" pitchFamily="34" charset="0"/>
              <a:cs typeface="Tahoma" panose="020B0604030504040204" pitchFamily="34" charset="0"/>
            </a:endParaRP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Access to calming space – as needed</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Modifying academic expectation</a:t>
            </a:r>
          </a:p>
          <a:p>
            <a:pPr>
              <a:lnSpc>
                <a:spcPct val="80000"/>
              </a:lnSpc>
            </a:pPr>
            <a:r>
              <a:rPr lang="en-US" altLang="en-US" dirty="0">
                <a:latin typeface="Tahoma" panose="020B0604030504040204" pitchFamily="34" charset="0"/>
                <a:ea typeface="Tahoma" panose="020B0604030504040204" pitchFamily="34" charset="0"/>
                <a:cs typeface="Tahoma" panose="020B0604030504040204" pitchFamily="34" charset="0"/>
              </a:rPr>
              <a:t>What Am I Working For? Cards</a:t>
            </a:r>
          </a:p>
          <a:p>
            <a:endParaRPr lang="en-US" dirty="0"/>
          </a:p>
        </p:txBody>
      </p:sp>
    </p:spTree>
    <p:extLst>
      <p:ext uri="{BB962C8B-B14F-4D97-AF65-F5344CB8AC3E}">
        <p14:creationId xmlns:p14="http://schemas.microsoft.com/office/powerpoint/2010/main" val="15553863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latin typeface="Tahoma" panose="020B0604030504040204" pitchFamily="34" charset="0"/>
                <a:ea typeface="Tahoma" panose="020B0604030504040204" pitchFamily="34" charset="0"/>
                <a:cs typeface="Tahoma" panose="020B0604030504040204" pitchFamily="34" charset="0"/>
              </a:rPr>
              <a:t>Tier 3 Intervention Menu – Behavior</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p:txBody>
          <a:bodyPr>
            <a:normAutofit/>
          </a:bodyPr>
          <a:lstStyle/>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One-on-one or direct skills instruction w/task analysis</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FBA </a:t>
            </a:r>
            <a:r>
              <a:rPr lang="en-US" dirty="0" smtClean="0">
                <a:latin typeface="Tahoma" panose="020B0604030504040204" pitchFamily="34" charset="0"/>
                <a:ea typeface="Tahoma" panose="020B0604030504040204" pitchFamily="34" charset="0"/>
                <a:cs typeface="Tahoma" panose="020B0604030504040204" pitchFamily="34" charset="0"/>
              </a:rPr>
              <a:t>w/Behavior </a:t>
            </a:r>
            <a:r>
              <a:rPr lang="en-US" dirty="0">
                <a:latin typeface="Tahoma" panose="020B0604030504040204" pitchFamily="34" charset="0"/>
                <a:ea typeface="Tahoma" panose="020B0604030504040204" pitchFamily="34" charset="0"/>
                <a:cs typeface="Tahoma" panose="020B0604030504040204" pitchFamily="34" charset="0"/>
              </a:rPr>
              <a:t>Intervention Plan</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Pull-out behavioral instruction</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Pull-out instruction in schedule strategies, social stories, etc.</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Wrap-around, person-centered planning</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Crisis intervention plan</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School-based individual counseling</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Instruction in self-monitoring strategies</a:t>
            </a:r>
          </a:p>
          <a:p>
            <a:endParaRPr lang="en-US" dirty="0"/>
          </a:p>
        </p:txBody>
      </p:sp>
      <p:sp>
        <p:nvSpPr>
          <p:cNvPr id="4" name="Content Placeholder 3"/>
          <p:cNvSpPr>
            <a:spLocks noGrp="1"/>
          </p:cNvSpPr>
          <p:nvPr>
            <p:ph sz="half" idx="2"/>
          </p:nvPr>
        </p:nvSpPr>
        <p:spPr/>
        <p:txBody>
          <a:bodyPr>
            <a:normAutofit/>
          </a:bodyPr>
          <a:lstStyle/>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Instruction in conflict resolution</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Access to calming space – as needed and strategic/planned use</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Special education resource room</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Frequent sensory experiences </a:t>
            </a:r>
            <a:r>
              <a:rPr lang="en-US" u="sng" dirty="0">
                <a:latin typeface="Tahoma" panose="020B0604030504040204" pitchFamily="34" charset="0"/>
                <a:ea typeface="Tahoma" panose="020B0604030504040204" pitchFamily="34" charset="0"/>
                <a:cs typeface="Tahoma" panose="020B0604030504040204" pitchFamily="34" charset="0"/>
              </a:rPr>
              <a:t>planned</a:t>
            </a:r>
            <a:r>
              <a:rPr lang="en-US" dirty="0">
                <a:latin typeface="Tahoma" panose="020B0604030504040204" pitchFamily="34" charset="0"/>
                <a:ea typeface="Tahoma" panose="020B0604030504040204" pitchFamily="34" charset="0"/>
                <a:cs typeface="Tahoma" panose="020B0604030504040204" pitchFamily="34" charset="0"/>
              </a:rPr>
              <a:t> throughout day (preventative) </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Intensive teaching of how to run a schedule and implement changes</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Parent training</a:t>
            </a:r>
          </a:p>
          <a:p>
            <a:pPr>
              <a:lnSpc>
                <a:spcPct val="80000"/>
              </a:lnSpc>
              <a:defRPr/>
            </a:pPr>
            <a:r>
              <a:rPr lang="en-US" dirty="0">
                <a:latin typeface="Tahoma" panose="020B0604030504040204" pitchFamily="34" charset="0"/>
                <a:ea typeface="Tahoma" panose="020B0604030504040204" pitchFamily="34" charset="0"/>
                <a:cs typeface="Tahoma" panose="020B0604030504040204" pitchFamily="34" charset="0"/>
              </a:rPr>
              <a:t>Out of building placement</a:t>
            </a:r>
          </a:p>
          <a:p>
            <a:endParaRPr lang="en-US" dirty="0"/>
          </a:p>
        </p:txBody>
      </p:sp>
    </p:spTree>
    <p:extLst>
      <p:ext uri="{BB962C8B-B14F-4D97-AF65-F5344CB8AC3E}">
        <p14:creationId xmlns:p14="http://schemas.microsoft.com/office/powerpoint/2010/main" val="21129815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Research</a:t>
            </a:r>
            <a:endParaRPr 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p:txBody>
          <a:bodyPr/>
          <a:lstStyle/>
          <a:p>
            <a:endParaRPr lang="en-US"/>
          </a:p>
        </p:txBody>
      </p:sp>
      <p:sp>
        <p:nvSpPr>
          <p:cNvPr id="11" name="Rectangle 10"/>
          <p:cNvSpPr/>
          <p:nvPr/>
        </p:nvSpPr>
        <p:spPr>
          <a:xfrm>
            <a:off x="3048000" y="2385638"/>
            <a:ext cx="6096000" cy="3582519"/>
          </a:xfrm>
          <a:prstGeom prst="rect">
            <a:avLst/>
          </a:prstGeom>
        </p:spPr>
        <p:txBody>
          <a:bodyPr>
            <a:spAutoFit/>
          </a:bodyPr>
          <a:lstStyle/>
          <a:p>
            <a:pPr marL="533400" indent="-533400">
              <a:lnSpc>
                <a:spcPct val="90000"/>
              </a:lnSpc>
              <a:spcBef>
                <a:spcPct val="0"/>
              </a:spcBef>
            </a:pPr>
            <a:r>
              <a:rPr lang="en-US" altLang="en-US" i="1" dirty="0">
                <a:solidFill>
                  <a:schemeClr val="accent1">
                    <a:lumMod val="75000"/>
                  </a:schemeClr>
                </a:solidFill>
                <a:hlinkClick r:id="rId3"/>
              </a:rPr>
              <a:t>Intervention </a:t>
            </a:r>
            <a:r>
              <a:rPr lang="en-US" altLang="en-US" i="1" dirty="0" smtClean="0">
                <a:solidFill>
                  <a:schemeClr val="accent1">
                    <a:lumMod val="75000"/>
                  </a:schemeClr>
                </a:solidFill>
                <a:hlinkClick r:id="rId3"/>
              </a:rPr>
              <a:t>Central</a:t>
            </a:r>
            <a:endParaRPr lang="en-US" altLang="en-US" i="1" dirty="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4"/>
              </a:rPr>
              <a:t>PBIS World</a:t>
            </a:r>
            <a:endParaRPr lang="en-US" altLang="en-US" u="sng" dirty="0" smtClean="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5"/>
              </a:rPr>
              <a:t>Special-ism</a:t>
            </a:r>
            <a:endParaRPr lang="en-US" altLang="en-US" u="sng" dirty="0" smtClean="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6"/>
              </a:rPr>
              <a:t>Self-Regulation</a:t>
            </a:r>
            <a:endParaRPr lang="en-US" altLang="en-US" u="sng" dirty="0" smtClean="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7"/>
              </a:rPr>
              <a:t>Sensory Resources</a:t>
            </a:r>
            <a:endParaRPr lang="en-US" altLang="en-US" u="sng" dirty="0" smtClean="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8"/>
              </a:rPr>
              <a:t>Sensory Processing Disorder</a:t>
            </a:r>
            <a:endParaRPr lang="en-US" altLang="en-US" u="sng" dirty="0" smtClean="0">
              <a:solidFill>
                <a:schemeClr val="accent1">
                  <a:lumMod val="75000"/>
                </a:schemeClr>
              </a:solidFill>
            </a:endParaRPr>
          </a:p>
          <a:p>
            <a:pPr marL="533400" indent="-533400">
              <a:lnSpc>
                <a:spcPct val="90000"/>
              </a:lnSpc>
              <a:spcBef>
                <a:spcPct val="0"/>
              </a:spcBef>
            </a:pPr>
            <a:endParaRPr lang="en-US" altLang="en-US" u="sng" dirty="0">
              <a:solidFill>
                <a:schemeClr val="accent1">
                  <a:lumMod val="75000"/>
                </a:schemeClr>
              </a:solidFill>
            </a:endParaRPr>
          </a:p>
          <a:p>
            <a:pPr marL="533400" indent="-533400">
              <a:lnSpc>
                <a:spcPct val="90000"/>
              </a:lnSpc>
              <a:spcBef>
                <a:spcPct val="0"/>
              </a:spcBef>
            </a:pPr>
            <a:r>
              <a:rPr lang="en-US" altLang="en-US" u="sng" dirty="0" smtClean="0">
                <a:solidFill>
                  <a:schemeClr val="accent1">
                    <a:lumMod val="75000"/>
                  </a:schemeClr>
                </a:solidFill>
                <a:hlinkClick r:id="rId9"/>
              </a:rPr>
              <a:t>National Center on Intensive Intervention</a:t>
            </a:r>
            <a:endParaRPr lang="en-US" altLang="en-US" u="sng" dirty="0">
              <a:solidFill>
                <a:schemeClr val="accent1">
                  <a:lumMod val="75000"/>
                </a:schemeClr>
              </a:solidFill>
            </a:endParaRPr>
          </a:p>
          <a:p>
            <a:pPr marL="533400" indent="-533400">
              <a:lnSpc>
                <a:spcPct val="90000"/>
              </a:lnSpc>
              <a:spcBef>
                <a:spcPct val="0"/>
              </a:spcBef>
            </a:pPr>
            <a:endParaRPr lang="en-US" altLang="en-US" u="sng" dirty="0" smtClean="0">
              <a:solidFill>
                <a:schemeClr val="accent1">
                  <a:lumMod val="75000"/>
                </a:schemeClr>
              </a:solidFill>
            </a:endParaRPr>
          </a:p>
        </p:txBody>
      </p:sp>
      <p:pic>
        <p:nvPicPr>
          <p:cNvPr id="14339" name="Picture 3"/>
          <p:cNvPicPr>
            <a:picLocks noGrp="1" noChangeAspect="1" noChangeArrowheads="1"/>
          </p:cNvPicPr>
          <p:nvPr>
            <p:ph sz="half" idx="2"/>
          </p:nvPr>
        </p:nvPicPr>
        <p:blipFill>
          <a:blip r:embed="rId10">
            <a:extLst>
              <a:ext uri="{28A0092B-C50C-407E-A947-70E740481C1C}">
                <a14:useLocalDpi xmlns:a14="http://schemas.microsoft.com/office/drawing/2010/main" val="0"/>
              </a:ext>
            </a:extLst>
          </a:blip>
          <a:srcRect/>
          <a:stretch>
            <a:fillRect/>
          </a:stretch>
        </p:blipFill>
        <p:spPr bwMode="auto">
          <a:xfrm>
            <a:off x="7449312" y="2150518"/>
            <a:ext cx="2898807" cy="3386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31604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8156" y="2066879"/>
            <a:ext cx="8265044" cy="1919905"/>
          </a:xfrm>
        </p:spPr>
        <p:txBody>
          <a:bodyPr/>
          <a:lstStyle/>
          <a:p>
            <a:r>
              <a:rPr lang="en-US" dirty="0" err="1" smtClean="0">
                <a:latin typeface="Tahoma" panose="020B0604030504040204" pitchFamily="34" charset="0"/>
                <a:ea typeface="Tahoma" panose="020B0604030504040204" pitchFamily="34" charset="0"/>
                <a:cs typeface="Tahoma" panose="020B0604030504040204" pitchFamily="34" charset="0"/>
              </a:rPr>
              <a:t>RtI</a:t>
            </a:r>
            <a:r>
              <a:rPr lang="en-US" dirty="0" smtClean="0">
                <a:latin typeface="Tahoma" panose="020B0604030504040204" pitchFamily="34" charset="0"/>
                <a:ea typeface="Tahoma" panose="020B0604030504040204" pitchFamily="34" charset="0"/>
                <a:cs typeface="Tahoma" panose="020B0604030504040204" pitchFamily="34" charset="0"/>
              </a:rPr>
              <a:t> – Academic and Behavioral</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1562100" y="3852672"/>
            <a:ext cx="8983980" cy="1286591"/>
          </a:xfrm>
        </p:spPr>
        <p:txBody>
          <a:bodyPr>
            <a:noAutofit/>
          </a:bodyPr>
          <a:lstStyle/>
          <a:p>
            <a:r>
              <a:rPr lang="en-US" sz="5400" b="1" dirty="0" smtClean="0">
                <a:solidFill>
                  <a:schemeClr val="accent1"/>
                </a:solidFill>
                <a:latin typeface="Tahoma" panose="020B0604030504040204" pitchFamily="34" charset="0"/>
                <a:ea typeface="Tahoma" panose="020B0604030504040204" pitchFamily="34" charset="0"/>
                <a:cs typeface="Tahoma" panose="020B0604030504040204" pitchFamily="34" charset="0"/>
              </a:rPr>
              <a:t>It’s about form and function… or is it?</a:t>
            </a:r>
            <a:endParaRPr lang="en-US" sz="5400" b="1" dirty="0">
              <a:solidFill>
                <a:schemeClr val="accent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17178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1752601" y="1676400"/>
            <a:ext cx="8805863" cy="4572000"/>
          </a:xfrm>
        </p:spPr>
        <p:txBody>
          <a:bodyPr/>
          <a:lstStyle/>
          <a:p>
            <a:pPr eaLnBrk="1" hangingPunct="1">
              <a:buFont typeface="Wingdings 2" panose="05020102010507070707" pitchFamily="18" charset="2"/>
              <a:buNone/>
            </a:pPr>
            <a:r>
              <a:rPr lang="en-US" altLang="en-US" sz="4800" dirty="0" err="1">
                <a:latin typeface="Tahoma" panose="020B0604030504040204" pitchFamily="34" charset="0"/>
                <a:ea typeface="Tahoma" panose="020B0604030504040204" pitchFamily="34" charset="0"/>
                <a:cs typeface="Tahoma" panose="020B0604030504040204" pitchFamily="34" charset="0"/>
              </a:rPr>
              <a:t>RtI</a:t>
            </a:r>
            <a:r>
              <a:rPr lang="en-US" altLang="en-US" sz="4800" dirty="0">
                <a:latin typeface="Tahoma" panose="020B0604030504040204" pitchFamily="34" charset="0"/>
                <a:ea typeface="Tahoma" panose="020B0604030504040204" pitchFamily="34" charset="0"/>
                <a:cs typeface="Tahoma" panose="020B0604030504040204" pitchFamily="34" charset="0"/>
              </a:rPr>
              <a:t> is not a special </a:t>
            </a:r>
            <a:r>
              <a:rPr lang="en-US" altLang="en-US" sz="4800" dirty="0" err="1">
                <a:latin typeface="Tahoma" panose="020B0604030504040204" pitchFamily="34" charset="0"/>
                <a:ea typeface="Tahoma" panose="020B0604030504040204" pitchFamily="34" charset="0"/>
                <a:cs typeface="Tahoma" panose="020B0604030504040204" pitchFamily="34" charset="0"/>
              </a:rPr>
              <a:t>ed</a:t>
            </a:r>
            <a:r>
              <a:rPr lang="en-US" altLang="en-US" sz="4800" dirty="0">
                <a:latin typeface="Tahoma" panose="020B0604030504040204" pitchFamily="34" charset="0"/>
                <a:ea typeface="Tahoma" panose="020B0604030504040204" pitchFamily="34" charset="0"/>
                <a:cs typeface="Tahoma" panose="020B0604030504040204" pitchFamily="34" charset="0"/>
              </a:rPr>
              <a:t> initiative.</a:t>
            </a:r>
          </a:p>
          <a:p>
            <a:pPr eaLnBrk="1" hangingPunct="1">
              <a:buFont typeface="Wingdings 2" panose="05020102010507070707" pitchFamily="18" charset="2"/>
              <a:buNone/>
            </a:pPr>
            <a:r>
              <a:rPr lang="en-US" altLang="en-US" sz="4800" dirty="0" err="1">
                <a:latin typeface="Tahoma" panose="020B0604030504040204" pitchFamily="34" charset="0"/>
                <a:ea typeface="Tahoma" panose="020B0604030504040204" pitchFamily="34" charset="0"/>
                <a:cs typeface="Tahoma" panose="020B0604030504040204" pitchFamily="34" charset="0"/>
              </a:rPr>
              <a:t>RtI</a:t>
            </a:r>
            <a:r>
              <a:rPr lang="en-US" altLang="en-US" sz="4800" dirty="0">
                <a:latin typeface="Tahoma" panose="020B0604030504040204" pitchFamily="34" charset="0"/>
                <a:ea typeface="Tahoma" panose="020B0604030504040204" pitchFamily="34" charset="0"/>
                <a:cs typeface="Tahoma" panose="020B0604030504040204" pitchFamily="34" charset="0"/>
              </a:rPr>
              <a:t> is not a general </a:t>
            </a:r>
            <a:r>
              <a:rPr lang="en-US" altLang="en-US" sz="4800" dirty="0" err="1">
                <a:latin typeface="Tahoma" panose="020B0604030504040204" pitchFamily="34" charset="0"/>
                <a:ea typeface="Tahoma" panose="020B0604030504040204" pitchFamily="34" charset="0"/>
                <a:cs typeface="Tahoma" panose="020B0604030504040204" pitchFamily="34" charset="0"/>
              </a:rPr>
              <a:t>ed</a:t>
            </a:r>
            <a:r>
              <a:rPr lang="en-US" altLang="en-US" sz="4800" dirty="0">
                <a:latin typeface="Tahoma" panose="020B0604030504040204" pitchFamily="34" charset="0"/>
                <a:ea typeface="Tahoma" panose="020B0604030504040204" pitchFamily="34" charset="0"/>
                <a:cs typeface="Tahoma" panose="020B0604030504040204" pitchFamily="34" charset="0"/>
              </a:rPr>
              <a:t> initiative.</a:t>
            </a:r>
          </a:p>
          <a:p>
            <a:pPr eaLnBrk="1" hangingPunct="1">
              <a:buFont typeface="Wingdings 2" panose="05020102010507070707" pitchFamily="18" charset="2"/>
              <a:buNone/>
            </a:pPr>
            <a:r>
              <a:rPr lang="en-US" altLang="en-US" sz="4800" dirty="0" err="1">
                <a:latin typeface="Tahoma" panose="020B0604030504040204" pitchFamily="34" charset="0"/>
                <a:ea typeface="Tahoma" panose="020B0604030504040204" pitchFamily="34" charset="0"/>
                <a:cs typeface="Tahoma" panose="020B0604030504040204" pitchFamily="34" charset="0"/>
              </a:rPr>
              <a:t>RtI</a:t>
            </a:r>
            <a:r>
              <a:rPr lang="en-US" altLang="en-US" sz="4800" dirty="0">
                <a:latin typeface="Tahoma" panose="020B0604030504040204" pitchFamily="34" charset="0"/>
                <a:ea typeface="Tahoma" panose="020B0604030504040204" pitchFamily="34" charset="0"/>
                <a:cs typeface="Tahoma" panose="020B0604030504040204" pitchFamily="34" charset="0"/>
              </a:rPr>
              <a:t> is an </a:t>
            </a:r>
            <a:r>
              <a:rPr lang="en-US" altLang="en-US" sz="48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every </a:t>
            </a:r>
            <a:r>
              <a:rPr lang="en-US" altLang="en-US" sz="48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ed</a:t>
            </a:r>
            <a:r>
              <a:rPr lang="en-US" altLang="en-US" sz="48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altLang="en-US" sz="4800" dirty="0">
                <a:latin typeface="Tahoma" panose="020B0604030504040204" pitchFamily="34" charset="0"/>
                <a:ea typeface="Tahoma" panose="020B0604030504040204" pitchFamily="34" charset="0"/>
                <a:cs typeface="Tahoma" panose="020B0604030504040204" pitchFamily="34" charset="0"/>
              </a:rPr>
              <a:t>initiative.</a:t>
            </a:r>
          </a:p>
          <a:p>
            <a:pPr eaLnBrk="1" hangingPunct="1">
              <a:buFont typeface="Wingdings 2" panose="05020102010507070707" pitchFamily="18" charset="2"/>
              <a:buNone/>
            </a:pPr>
            <a:endParaRPr lang="en-US" altLang="en-US" sz="4400" dirty="0"/>
          </a:p>
          <a:p>
            <a:pPr algn="r" eaLnBrk="1" hangingPunct="1">
              <a:buFont typeface="Wingdings 2" panose="05020102010507070707" pitchFamily="18" charset="2"/>
              <a:buNone/>
            </a:pPr>
            <a:r>
              <a:rPr lang="en-US" altLang="en-US" dirty="0" smtClean="0"/>
              <a:t>Judy Elliott</a:t>
            </a:r>
          </a:p>
        </p:txBody>
      </p:sp>
      <p:sp>
        <p:nvSpPr>
          <p:cNvPr id="5" name="Slide Number Placeholder 4"/>
          <p:cNvSpPr>
            <a:spLocks noGrp="1"/>
          </p:cNvSpPr>
          <p:nvPr>
            <p:ph type="sldNum" sz="quarter" idx="10"/>
          </p:nvPr>
        </p:nvSpPr>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2D0916E-B3DB-49DF-94F3-8F8E36AE0AD5}" type="slidenum">
              <a:rPr lang="en-US" altLang="en-US" sz="1600">
                <a:solidFill>
                  <a:srgbClr val="164C6C"/>
                </a:solidFill>
              </a:rPr>
              <a:pPr eaLnBrk="1" hangingPunct="1"/>
              <a:t>26</a:t>
            </a:fld>
            <a:endParaRPr lang="en-US" altLang="en-US" sz="1600">
              <a:solidFill>
                <a:srgbClr val="164C6C"/>
              </a:solidFill>
            </a:endParaRPr>
          </a:p>
        </p:txBody>
      </p:sp>
    </p:spTree>
    <p:extLst>
      <p:ext uri="{BB962C8B-B14F-4D97-AF65-F5344CB8AC3E}">
        <p14:creationId xmlns:p14="http://schemas.microsoft.com/office/powerpoint/2010/main" val="485038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box(in)">
                                      <p:cBhvr>
                                        <p:cTn id="7" dur="1000"/>
                                        <p:tgtEl>
                                          <p:spTgt spid="327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box(in)">
                                      <p:cBhvr>
                                        <p:cTn id="12" dur="1000"/>
                                        <p:tgtEl>
                                          <p:spTgt spid="327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2770">
                                            <p:txEl>
                                              <p:pRg st="2" end="2"/>
                                            </p:txEl>
                                          </p:spTgt>
                                        </p:tgtEl>
                                        <p:attrNameLst>
                                          <p:attrName>style.visibility</p:attrName>
                                        </p:attrNameLst>
                                      </p:cBhvr>
                                      <p:to>
                                        <p:strVal val="visible"/>
                                      </p:to>
                                    </p:set>
                                    <p:animEffect transition="in" filter="box(in)">
                                      <p:cBhvr>
                                        <p:cTn id="17" dur="1000"/>
                                        <p:tgtEl>
                                          <p:spTgt spid="32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gn="ctr" eaLnBrk="1" hangingPunct="1"/>
            <a:r>
              <a:rPr lang="en-US" altLang="en-US" dirty="0" smtClean="0">
                <a:solidFill>
                  <a:srgbClr val="164C6C"/>
                </a:solidFill>
                <a:latin typeface="Tahoma" panose="020B0604030504040204" pitchFamily="34" charset="0"/>
                <a:ea typeface="Tahoma" panose="020B0604030504040204" pitchFamily="34" charset="0"/>
                <a:cs typeface="Tahoma" panose="020B0604030504040204" pitchFamily="34" charset="0"/>
              </a:rPr>
              <a:t>Making All Systems Go</a:t>
            </a:r>
          </a:p>
        </p:txBody>
      </p:sp>
      <p:sp>
        <p:nvSpPr>
          <p:cNvPr id="39939" name="Slide Number Placeholder 2"/>
          <p:cNvSpPr>
            <a:spLocks noGrp="1"/>
          </p:cNvSpPr>
          <p:nvPr>
            <p:ph type="sldNum" sz="quarter" idx="10"/>
          </p:nvPr>
        </p:nvSpPr>
        <p:spPr bwMode="auto">
          <a:xfrm>
            <a:off x="7315201" y="6405564"/>
            <a:ext cx="30448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t"/>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1BF9BC4A-E129-4842-8B9A-D5F6E6EC1007}" type="slidenum">
              <a:rPr lang="en-US" altLang="en-US" sz="1400">
                <a:solidFill>
                  <a:srgbClr val="FFFFFF"/>
                </a:solidFill>
              </a:rPr>
              <a:pPr algn="r" eaLnBrk="1" hangingPunct="1"/>
              <a:t>27</a:t>
            </a:fld>
            <a:endParaRPr lang="en-US" altLang="en-US" sz="1400">
              <a:solidFill>
                <a:srgbClr val="FFFFFF"/>
              </a:solidFill>
            </a:endParaRPr>
          </a:p>
        </p:txBody>
      </p:sp>
      <p:sp>
        <p:nvSpPr>
          <p:cNvPr id="4" name="Content Placeholder 3"/>
          <p:cNvSpPr>
            <a:spLocks noGrp="1"/>
          </p:cNvSpPr>
          <p:nvPr>
            <p:ph sz="quarter" idx="1"/>
          </p:nvPr>
        </p:nvSpPr>
        <p:spPr>
          <a:xfrm>
            <a:off x="1825625" y="1905000"/>
            <a:ext cx="8504238" cy="4648200"/>
          </a:xfrm>
        </p:spPr>
        <p:txBody>
          <a:bodyPr>
            <a:normAutofit fontScale="92500" lnSpcReduction="20000"/>
          </a:bodyPr>
          <a:lstStyle/>
          <a:p>
            <a:pPr>
              <a:defRPr/>
            </a:pPr>
            <a:r>
              <a:rPr lang="en-US" sz="2400" dirty="0" smtClean="0">
                <a:latin typeface="Tahoma" panose="020B0604030504040204" pitchFamily="34" charset="0"/>
                <a:ea typeface="Tahoma" panose="020B0604030504040204" pitchFamily="34" charset="0"/>
                <a:cs typeface="Tahoma" panose="020B0604030504040204" pitchFamily="34" charset="0"/>
              </a:rPr>
              <a:t>Resolute Leadership</a:t>
            </a:r>
          </a:p>
          <a:p>
            <a:pPr marL="0" indent="0">
              <a:buNone/>
              <a:defRPr/>
            </a:pPr>
            <a:endParaRPr lang="en-US" sz="2400" dirty="0" smtClean="0">
              <a:latin typeface="Tahoma" panose="020B0604030504040204" pitchFamily="34" charset="0"/>
              <a:ea typeface="Tahoma" panose="020B0604030504040204" pitchFamily="34" charset="0"/>
              <a:cs typeface="Tahoma" panose="020B0604030504040204" pitchFamily="34" charset="0"/>
            </a:endParaRPr>
          </a:p>
          <a:p>
            <a:pPr>
              <a:defRPr/>
            </a:pPr>
            <a:r>
              <a:rPr lang="en-US" sz="2400" dirty="0" smtClean="0">
                <a:latin typeface="Tahoma" panose="020B0604030504040204" pitchFamily="34" charset="0"/>
                <a:ea typeface="Tahoma" panose="020B0604030504040204" pitchFamily="34" charset="0"/>
                <a:cs typeface="Tahoma" panose="020B0604030504040204" pitchFamily="34" charset="0"/>
              </a:rPr>
              <a:t>Intelligent Accountability</a:t>
            </a:r>
          </a:p>
          <a:p>
            <a:pPr marL="0" indent="0">
              <a:buNone/>
              <a:defRPr/>
            </a:pPr>
            <a:endParaRPr lang="en-US" sz="2400" dirty="0" smtClean="0">
              <a:latin typeface="Tahoma" panose="020B0604030504040204" pitchFamily="34" charset="0"/>
              <a:ea typeface="Tahoma" panose="020B0604030504040204" pitchFamily="34" charset="0"/>
              <a:cs typeface="Tahoma" panose="020B0604030504040204" pitchFamily="34" charset="0"/>
            </a:endParaRPr>
          </a:p>
          <a:p>
            <a:pPr>
              <a:defRPr/>
            </a:pPr>
            <a:r>
              <a:rPr lang="en-US" sz="2400" dirty="0" smtClean="0">
                <a:latin typeface="Tahoma" panose="020B0604030504040204" pitchFamily="34" charset="0"/>
                <a:ea typeface="Tahoma" panose="020B0604030504040204" pitchFamily="34" charset="0"/>
                <a:cs typeface="Tahoma" panose="020B0604030504040204" pitchFamily="34" charset="0"/>
              </a:rPr>
              <a:t>Collective Capacity</a:t>
            </a:r>
          </a:p>
          <a:p>
            <a:pPr marL="0" indent="0">
              <a:buNone/>
              <a:defRPr/>
            </a:pPr>
            <a:endParaRPr lang="en-US" sz="2400" dirty="0" smtClean="0">
              <a:latin typeface="Tahoma" panose="020B0604030504040204" pitchFamily="34" charset="0"/>
              <a:ea typeface="Tahoma" panose="020B0604030504040204" pitchFamily="34" charset="0"/>
              <a:cs typeface="Tahoma" panose="020B0604030504040204" pitchFamily="34" charset="0"/>
            </a:endParaRPr>
          </a:p>
          <a:p>
            <a:pPr>
              <a:defRPr/>
            </a:pPr>
            <a:r>
              <a:rPr lang="en-US" sz="2400" dirty="0" smtClean="0">
                <a:latin typeface="Tahoma" panose="020B0604030504040204" pitchFamily="34" charset="0"/>
                <a:ea typeface="Tahoma" panose="020B0604030504040204" pitchFamily="34" charset="0"/>
                <a:cs typeface="Tahoma" panose="020B0604030504040204" pitchFamily="34" charset="0"/>
              </a:rPr>
              <a:t>Individual Capacity</a:t>
            </a:r>
          </a:p>
          <a:p>
            <a:pPr marL="0" indent="0">
              <a:buNone/>
              <a:defRPr/>
            </a:pPr>
            <a:endParaRPr lang="en-US" sz="2400" dirty="0" smtClean="0">
              <a:latin typeface="Tahoma" panose="020B0604030504040204" pitchFamily="34" charset="0"/>
              <a:ea typeface="Tahoma" panose="020B0604030504040204" pitchFamily="34" charset="0"/>
              <a:cs typeface="Tahoma" panose="020B0604030504040204" pitchFamily="34" charset="0"/>
            </a:endParaRPr>
          </a:p>
          <a:p>
            <a:pPr>
              <a:defRPr/>
            </a:pPr>
            <a:r>
              <a:rPr lang="en-US" sz="2400" b="1" dirty="0" smtClean="0">
                <a:solidFill>
                  <a:schemeClr val="accent2"/>
                </a:solidFill>
                <a:latin typeface="Tahoma" panose="020B0604030504040204" pitchFamily="34" charset="0"/>
                <a:ea typeface="Tahoma" panose="020B0604030504040204" pitchFamily="34" charset="0"/>
                <a:cs typeface="Tahoma" panose="020B0604030504040204" pitchFamily="34" charset="0"/>
              </a:rPr>
              <a:t>Moral purpose/High Expectations</a:t>
            </a:r>
          </a:p>
          <a:p>
            <a:pPr marL="514350" indent="-514350">
              <a:buNone/>
              <a:defRPr/>
            </a:pPr>
            <a:endParaRPr lang="en-US" dirty="0" smtClean="0"/>
          </a:p>
          <a:p>
            <a:pPr marL="514350" indent="-514350">
              <a:buFont typeface="Wingdings 2"/>
              <a:buAutoNum type="arabicPeriod"/>
              <a:defRPr/>
            </a:pPr>
            <a:endParaRPr lang="en-US" dirty="0" smtClean="0"/>
          </a:p>
          <a:p>
            <a:pPr marL="514350" indent="-514350" algn="ctr">
              <a:buNone/>
              <a:defRPr/>
            </a:pPr>
            <a:r>
              <a:rPr lang="en-US" dirty="0" smtClean="0"/>
              <a:t>  </a:t>
            </a:r>
            <a:endParaRPr lang="en-US" dirty="0"/>
          </a:p>
        </p:txBody>
      </p:sp>
      <p:sp>
        <p:nvSpPr>
          <p:cNvPr id="39941" name="TextBox 4"/>
          <p:cNvSpPr txBox="1">
            <a:spLocks noChangeArrowheads="1"/>
          </p:cNvSpPr>
          <p:nvPr/>
        </p:nvSpPr>
        <p:spPr bwMode="auto">
          <a:xfrm>
            <a:off x="6096000" y="5954714"/>
            <a:ext cx="4343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1800" i="1"/>
              <a:t>Fullan, 2010</a:t>
            </a:r>
          </a:p>
        </p:txBody>
      </p:sp>
    </p:spTree>
    <p:extLst>
      <p:ext uri="{BB962C8B-B14F-4D97-AF65-F5344CB8AC3E}">
        <p14:creationId xmlns:p14="http://schemas.microsoft.com/office/powerpoint/2010/main" val="2441330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Content Placeholder 2"/>
          <p:cNvSpPr>
            <a:spLocks noGrp="1"/>
          </p:cNvSpPr>
          <p:nvPr>
            <p:ph idx="4294967295"/>
          </p:nvPr>
        </p:nvSpPr>
        <p:spPr bwMode="auto">
          <a:xfrm>
            <a:off x="2057400" y="685800"/>
            <a:ext cx="7924800" cy="5486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en-US" sz="4400" dirty="0"/>
              <a:t>“Adopting an </a:t>
            </a:r>
            <a:r>
              <a:rPr lang="en-US" sz="4400" dirty="0" err="1"/>
              <a:t>RtI</a:t>
            </a:r>
            <a:r>
              <a:rPr lang="en-US" sz="4400" dirty="0"/>
              <a:t> model is about adopting </a:t>
            </a:r>
            <a:r>
              <a:rPr lang="en-US" sz="4400" b="1" i="1" dirty="0"/>
              <a:t>best professional practice</a:t>
            </a:r>
            <a:r>
              <a:rPr lang="en-US" sz="4400" dirty="0"/>
              <a:t>, insisting that we do what is best and necessary </a:t>
            </a:r>
            <a:r>
              <a:rPr lang="en-US" sz="4400" i="1" dirty="0"/>
              <a:t>for all students</a:t>
            </a:r>
            <a:r>
              <a:rPr lang="en-US" sz="4400" dirty="0"/>
              <a:t> in our schools, and, finally, rising to the challenge of </a:t>
            </a:r>
            <a:r>
              <a:rPr lang="en-US" sz="4400" b="1" i="1" dirty="0"/>
              <a:t>doing that which is </a:t>
            </a:r>
            <a:r>
              <a:rPr lang="en-US" sz="4400" b="1" i="1" dirty="0">
                <a:solidFill>
                  <a:schemeClr val="accent1">
                    <a:lumMod val="75000"/>
                  </a:schemeClr>
                </a:solidFill>
              </a:rPr>
              <a:t>socially just</a:t>
            </a:r>
            <a:r>
              <a:rPr lang="en-US" sz="4400" dirty="0">
                <a:solidFill>
                  <a:schemeClr val="accent1">
                    <a:lumMod val="75000"/>
                  </a:schemeClr>
                </a:solidFill>
              </a:rPr>
              <a:t>.”</a:t>
            </a:r>
          </a:p>
          <a:p>
            <a:pPr marL="0" indent="0" algn="r">
              <a:buNone/>
            </a:pPr>
            <a:r>
              <a:rPr lang="en-US" sz="2400" dirty="0"/>
              <a:t> – David P. </a:t>
            </a:r>
            <a:r>
              <a:rPr lang="en-US" sz="2400" dirty="0" err="1"/>
              <a:t>Prasse</a:t>
            </a:r>
            <a:r>
              <a:rPr lang="en-US" sz="2400" dirty="0"/>
              <a:t>, Ph.D., Loyola University, Chicago</a:t>
            </a:r>
          </a:p>
          <a:p>
            <a:pPr marL="0" indent="0">
              <a:buNone/>
            </a:pPr>
            <a:endParaRPr lang="en-US" dirty="0">
              <a:solidFill>
                <a:schemeClr val="tx1"/>
              </a:solidFill>
            </a:endParaRPr>
          </a:p>
          <a:p>
            <a:pPr marL="0" indent="0">
              <a:buNone/>
            </a:pPr>
            <a:r>
              <a:rPr lang="en-US" sz="2000" dirty="0"/>
              <a:t>		</a:t>
            </a:r>
          </a:p>
        </p:txBody>
      </p:sp>
      <p:sp>
        <p:nvSpPr>
          <p:cNvPr id="2" name="TextBox 1"/>
          <p:cNvSpPr txBox="1"/>
          <p:nvPr/>
        </p:nvSpPr>
        <p:spPr>
          <a:xfrm>
            <a:off x="12649200" y="1219200"/>
            <a:ext cx="2667000" cy="369332"/>
          </a:xfrm>
          <a:prstGeom prst="rect">
            <a:avLst/>
          </a:prstGeom>
          <a:noFill/>
        </p:spPr>
        <p:txBody>
          <a:bodyPr wrap="square" rtlCol="0">
            <a:spAutoFit/>
          </a:bodyPr>
          <a:lstStyle/>
          <a:p>
            <a:r>
              <a:rPr lang="en-US" dirty="0" err="1"/>
              <a:t>Slk</a:t>
            </a:r>
            <a:r>
              <a:rPr lang="en-US" dirty="0"/>
              <a:t> – </a:t>
            </a:r>
            <a:r>
              <a:rPr lang="en-US" dirty="0" err="1"/>
              <a:t>df</a:t>
            </a:r>
            <a:r>
              <a:rPr lang="en-US" dirty="0"/>
              <a:t> </a:t>
            </a:r>
          </a:p>
        </p:txBody>
      </p:sp>
    </p:spTree>
    <p:custDataLst>
      <p:tags r:id="rId1"/>
    </p:custDataLst>
    <p:extLst>
      <p:ext uri="{BB962C8B-B14F-4D97-AF65-F5344CB8AC3E}">
        <p14:creationId xmlns:p14="http://schemas.microsoft.com/office/powerpoint/2010/main" val="3945780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0000"/>
                                  </p:iterate>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fade">
                                      <p:cBhvr>
                                        <p:cTn id="7" dur="300"/>
                                        <p:tgtEl>
                                          <p:spTgt spid="71683">
                                            <p:txEl>
                                              <p:pRg st="0" end="0"/>
                                            </p:txEl>
                                          </p:spTgt>
                                        </p:tgtEl>
                                      </p:cBhvr>
                                    </p:animEffect>
                                  </p:childTnLst>
                                </p:cTn>
                              </p:par>
                            </p:childTnLst>
                          </p:cTn>
                        </p:par>
                        <p:par>
                          <p:cTn id="8" fill="hold">
                            <p:stCondLst>
                              <p:cond delay="5940"/>
                            </p:stCondLst>
                            <p:childTnLst>
                              <p:par>
                                <p:cTn id="9" presetID="10" presetClass="entr" presetSubtype="0" fill="hold" nodeType="afterEffect">
                                  <p:stCondLst>
                                    <p:cond delay="0"/>
                                  </p:stCondLst>
                                  <p:iterate type="lt">
                                    <p:tmPct val="10000"/>
                                  </p:iterate>
                                  <p:childTnLst>
                                    <p:set>
                                      <p:cBhvr>
                                        <p:cTn id="10" dur="1" fill="hold">
                                          <p:stCondLst>
                                            <p:cond delay="0"/>
                                          </p:stCondLst>
                                        </p:cTn>
                                        <p:tgtEl>
                                          <p:spTgt spid="71683">
                                            <p:txEl>
                                              <p:pRg st="1" end="1"/>
                                            </p:txEl>
                                          </p:spTgt>
                                        </p:tgtEl>
                                        <p:attrNameLst>
                                          <p:attrName>style.visibility</p:attrName>
                                        </p:attrNameLst>
                                      </p:cBhvr>
                                      <p:to>
                                        <p:strVal val="visible"/>
                                      </p:to>
                                    </p:set>
                                    <p:animEffect transition="in" filter="fade">
                                      <p:cBhvr>
                                        <p:cTn id="11" dur="300"/>
                                        <p:tgtEl>
                                          <p:spTgt spid="71683">
                                            <p:txEl>
                                              <p:pRg st="1" end="1"/>
                                            </p:txEl>
                                          </p:spTgt>
                                        </p:tgtEl>
                                      </p:cBhvr>
                                    </p:animEffect>
                                  </p:childTnLst>
                                </p:cTn>
                              </p:par>
                            </p:childTnLst>
                          </p:cTn>
                        </p:par>
                        <p:par>
                          <p:cTn id="12" fill="hold">
                            <p:stCondLst>
                              <p:cond delay="7560"/>
                            </p:stCondLst>
                            <p:childTnLst>
                              <p:par>
                                <p:cTn id="13" presetID="10" presetClass="entr" presetSubtype="0" fill="hold" nodeType="afterEffect">
                                  <p:stCondLst>
                                    <p:cond delay="0"/>
                                  </p:stCondLst>
                                  <p:iterate type="lt">
                                    <p:tmPct val="10000"/>
                                  </p:iterate>
                                  <p:childTnLst>
                                    <p:set>
                                      <p:cBhvr>
                                        <p:cTn id="14" dur="1" fill="hold">
                                          <p:stCondLst>
                                            <p:cond delay="0"/>
                                          </p:stCondLst>
                                        </p:cTn>
                                        <p:tgtEl>
                                          <p:spTgt spid="71683">
                                            <p:txEl>
                                              <p:pRg st="3" end="3"/>
                                            </p:txEl>
                                          </p:spTgt>
                                        </p:tgtEl>
                                        <p:attrNameLst>
                                          <p:attrName>style.visibility</p:attrName>
                                        </p:attrNameLst>
                                      </p:cBhvr>
                                      <p:to>
                                        <p:strVal val="visible"/>
                                      </p:to>
                                    </p:set>
                                    <p:animEffect transition="in" filter="fade">
                                      <p:cBhvr>
                                        <p:cTn id="15" dur="300"/>
                                        <p:tgtEl>
                                          <p:spTgt spid="716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A5AE429-ADAE-4D9F-86C4-FC34DDA364DD}" type="slidenum">
              <a:rPr lang="en-US" altLang="en-US" sz="1600">
                <a:solidFill>
                  <a:srgbClr val="FFFFFF"/>
                </a:solidFill>
              </a:rPr>
              <a:pPr eaLnBrk="1" hangingPunct="1"/>
              <a:t>29</a:t>
            </a:fld>
            <a:endParaRPr lang="en-US" altLang="en-US" sz="1600">
              <a:solidFill>
                <a:srgbClr val="FFFFFF"/>
              </a:solidFill>
            </a:endParaRPr>
          </a:p>
        </p:txBody>
      </p:sp>
      <p:sp>
        <p:nvSpPr>
          <p:cNvPr id="38915" name="Title 1"/>
          <p:cNvSpPr>
            <a:spLocks noGrp="1"/>
          </p:cNvSpPr>
          <p:nvPr>
            <p:ph type="title" idx="4294967295"/>
          </p:nvPr>
        </p:nvSpPr>
        <p:spPr>
          <a:xfrm>
            <a:off x="1524000" y="362838"/>
            <a:ext cx="8534400" cy="758825"/>
          </a:xfrm>
        </p:spPr>
        <p:txBody>
          <a:bodyPr>
            <a:normAutofit/>
          </a:bodyPr>
          <a:lstStyle/>
          <a:p>
            <a:pPr algn="ctr" eaLnBrk="1" hangingPunct="1"/>
            <a:r>
              <a:rPr lang="en-US" altLang="en-US" sz="4400" b="1" dirty="0" smtClean="0">
                <a:solidFill>
                  <a:schemeClr val="accent1"/>
                </a:solidFill>
                <a:latin typeface="Tahoma" panose="020B0604030504040204" pitchFamily="34" charset="0"/>
                <a:ea typeface="Tahoma" panose="020B0604030504040204" pitchFamily="34" charset="0"/>
                <a:cs typeface="Tahoma" panose="020B0604030504040204" pitchFamily="34" charset="0"/>
              </a:rPr>
              <a:t>A Revolution</a:t>
            </a:r>
          </a:p>
        </p:txBody>
      </p:sp>
      <p:sp>
        <p:nvSpPr>
          <p:cNvPr id="4" name="Content Placeholder 3"/>
          <p:cNvSpPr>
            <a:spLocks noGrp="1"/>
          </p:cNvSpPr>
          <p:nvPr>
            <p:ph sz="quarter" idx="4294967295"/>
          </p:nvPr>
        </p:nvSpPr>
        <p:spPr>
          <a:xfrm>
            <a:off x="1825625" y="1752601"/>
            <a:ext cx="8504238" cy="4270375"/>
          </a:xfrm>
        </p:spPr>
        <p:txBody>
          <a:bodyPr>
            <a:normAutofit/>
          </a:bodyPr>
          <a:lstStyle/>
          <a:p>
            <a:pPr marL="0" indent="0">
              <a:buNone/>
              <a:defRPr/>
            </a:pPr>
            <a:r>
              <a:rPr lang="en-US" sz="3600" dirty="0">
                <a:latin typeface="Tahoma" panose="020B0604030504040204" pitchFamily="34" charset="0"/>
                <a:ea typeface="Tahoma" panose="020B0604030504040204" pitchFamily="34" charset="0"/>
                <a:cs typeface="Tahoma" panose="020B0604030504040204" pitchFamily="34" charset="0"/>
              </a:rPr>
              <a:t>When leaders can clearly and succinctly articulate what they are doing, show results, and explain exactly how they got them, you know that they have the skinny. When a lot of leaders do this simultaneously and they cultivate it in others, it becomes a </a:t>
            </a:r>
            <a:r>
              <a:rPr lang="en-US" sz="3600" b="1" dirty="0">
                <a:solidFill>
                  <a:schemeClr val="accent1"/>
                </a:solidFill>
                <a:latin typeface="Tahoma" panose="020B0604030504040204" pitchFamily="34" charset="0"/>
                <a:ea typeface="Tahoma" panose="020B0604030504040204" pitchFamily="34" charset="0"/>
                <a:cs typeface="Tahoma" panose="020B0604030504040204" pitchFamily="34" charset="0"/>
              </a:rPr>
              <a:t>revolution.</a:t>
            </a:r>
          </a:p>
          <a:p>
            <a:pPr marL="274320" indent="-274320">
              <a:buFont typeface="Wingdings 2"/>
              <a:buChar char=""/>
              <a:defRPr/>
            </a:pPr>
            <a:endParaRPr lang="en-US" dirty="0"/>
          </a:p>
        </p:txBody>
      </p:sp>
      <p:sp>
        <p:nvSpPr>
          <p:cNvPr id="38917" name="TextBox 4"/>
          <p:cNvSpPr txBox="1">
            <a:spLocks noChangeArrowheads="1"/>
          </p:cNvSpPr>
          <p:nvPr/>
        </p:nvSpPr>
        <p:spPr bwMode="auto">
          <a:xfrm>
            <a:off x="7162801" y="6099175"/>
            <a:ext cx="3167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1800" i="1">
                <a:latin typeface="Times New Roman" panose="02020603050405020304" pitchFamily="18" charset="0"/>
                <a:cs typeface="Times New Roman" panose="02020603050405020304" pitchFamily="18" charset="0"/>
              </a:rPr>
              <a:t>Fullan, 2010</a:t>
            </a:r>
          </a:p>
        </p:txBody>
      </p:sp>
      <p:sp>
        <p:nvSpPr>
          <p:cNvPr id="2" name="TextBox 1"/>
          <p:cNvSpPr txBox="1"/>
          <p:nvPr/>
        </p:nvSpPr>
        <p:spPr>
          <a:xfrm>
            <a:off x="2566416" y="1121663"/>
            <a:ext cx="2170176" cy="646331"/>
          </a:xfrm>
          <a:prstGeom prst="rect">
            <a:avLst/>
          </a:prstGeom>
          <a:noFill/>
        </p:spPr>
        <p:txBody>
          <a:bodyPr wrap="square" rtlCol="0">
            <a:spAutoFit/>
          </a:bodyPr>
          <a:lstStyle/>
          <a:p>
            <a:r>
              <a:rPr lang="en-US" sz="3600" b="1" dirty="0" smtClean="0">
                <a:solidFill>
                  <a:schemeClr val="accent1">
                    <a:lumMod val="75000"/>
                  </a:schemeClr>
                </a:solidFill>
              </a:rPr>
              <a:t>teacher</a:t>
            </a:r>
            <a:endParaRPr lang="en-US" sz="3600" b="1" dirty="0">
              <a:solidFill>
                <a:schemeClr val="accent1">
                  <a:lumMod val="75000"/>
                </a:schemeClr>
              </a:solidFill>
            </a:endParaRPr>
          </a:p>
        </p:txBody>
      </p:sp>
      <p:sp>
        <p:nvSpPr>
          <p:cNvPr id="3" name="Oval Callout 2"/>
          <p:cNvSpPr/>
          <p:nvPr/>
        </p:nvSpPr>
        <p:spPr>
          <a:xfrm>
            <a:off x="2414016" y="1219200"/>
            <a:ext cx="1938528" cy="646331"/>
          </a:xfrm>
          <a:prstGeom prst="wedgeEllipseCallou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0592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143001"/>
            <a:ext cx="5082746" cy="5221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69" name="Rectangle 2"/>
          <p:cNvSpPr>
            <a:spLocks noGrp="1" noChangeArrowheads="1"/>
          </p:cNvSpPr>
          <p:nvPr>
            <p:ph type="title"/>
          </p:nvPr>
        </p:nvSpPr>
        <p:spPr>
          <a:xfrm>
            <a:off x="3886200" y="76200"/>
            <a:ext cx="5715000" cy="1143000"/>
          </a:xfrm>
        </p:spPr>
        <p:txBody>
          <a:bodyPr/>
          <a:lstStyle/>
          <a:p>
            <a:pPr>
              <a:buClr>
                <a:schemeClr val="tx2"/>
              </a:buClr>
              <a:buFont typeface="Wingdings" pitchFamily="2" charset="2"/>
              <a:buNone/>
            </a:pPr>
            <a:r>
              <a:rPr lang="en-US" dirty="0" err="1" smtClean="0">
                <a:latin typeface="Tahoma" panose="020B0604030504040204" pitchFamily="34" charset="0"/>
                <a:ea typeface="Tahoma" panose="020B0604030504040204" pitchFamily="34" charset="0"/>
                <a:cs typeface="Tahoma" panose="020B0604030504040204" pitchFamily="34" charset="0"/>
              </a:rPr>
              <a:t>RtI</a:t>
            </a:r>
            <a:r>
              <a:rPr lang="en-US" dirty="0" smtClean="0">
                <a:latin typeface="Tahoma" panose="020B0604030504040204" pitchFamily="34" charset="0"/>
                <a:ea typeface="Tahoma" panose="020B0604030504040204" pitchFamily="34" charset="0"/>
                <a:cs typeface="Tahoma" panose="020B0604030504040204" pitchFamily="34" charset="0"/>
              </a:rPr>
              <a:t>/PBIS is </a:t>
            </a:r>
            <a:r>
              <a:rPr lang="en-US" u="sng" dirty="0" smtClean="0">
                <a:latin typeface="Tahoma" panose="020B0604030504040204" pitchFamily="34" charset="0"/>
                <a:ea typeface="Tahoma" panose="020B0604030504040204" pitchFamily="34" charset="0"/>
                <a:cs typeface="Tahoma" panose="020B0604030504040204" pitchFamily="34" charset="0"/>
              </a:rPr>
              <a:t>not</a:t>
            </a:r>
            <a:r>
              <a:rPr lang="en-US" dirty="0" smtClean="0">
                <a:latin typeface="Tahoma" panose="020B0604030504040204" pitchFamily="34" charset="0"/>
                <a:ea typeface="Tahoma" panose="020B0604030504040204" pitchFamily="34" charset="0"/>
                <a:cs typeface="Tahoma" panose="020B0604030504040204" pitchFamily="34" charset="0"/>
              </a:rPr>
              <a:t>...</a:t>
            </a:r>
          </a:p>
        </p:txBody>
      </p:sp>
      <p:sp>
        <p:nvSpPr>
          <p:cNvPr id="7170" name="Rectangle 3"/>
          <p:cNvSpPr>
            <a:spLocks noGrp="1" noChangeArrowheads="1"/>
          </p:cNvSpPr>
          <p:nvPr>
            <p:ph idx="1"/>
          </p:nvPr>
        </p:nvSpPr>
        <p:spPr>
          <a:xfrm>
            <a:off x="4114800" y="1219201"/>
            <a:ext cx="5410200" cy="4525963"/>
          </a:xfrm>
        </p:spPr>
        <p:txBody>
          <a:bodyPr/>
          <a:lstStyle/>
          <a:p>
            <a:pPr>
              <a:buClr>
                <a:schemeClr val="tx2"/>
              </a:buClr>
            </a:pPr>
            <a:r>
              <a:rPr lang="en-US" sz="4000" dirty="0">
                <a:solidFill>
                  <a:srgbClr val="000000"/>
                </a:solidFill>
                <a:latin typeface="Tahoma" panose="020B0604030504040204" pitchFamily="34" charset="0"/>
                <a:ea typeface="Tahoma" panose="020B0604030504040204" pitchFamily="34" charset="0"/>
                <a:cs typeface="Tahoma" panose="020B0604030504040204" pitchFamily="34" charset="0"/>
              </a:rPr>
              <a:t>a specific practice, package or curriculum</a:t>
            </a:r>
          </a:p>
          <a:p>
            <a:pPr>
              <a:buClr>
                <a:schemeClr val="tx2"/>
              </a:buClr>
            </a:pPr>
            <a:endParaRPr lang="en-US" sz="12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buClr>
                <a:schemeClr val="tx2"/>
              </a:buClr>
            </a:pPr>
            <a:r>
              <a:rPr lang="en-US" sz="4000" dirty="0">
                <a:solidFill>
                  <a:srgbClr val="000000"/>
                </a:solidFill>
                <a:latin typeface="Tahoma" panose="020B0604030504040204" pitchFamily="34" charset="0"/>
                <a:ea typeface="Tahoma" panose="020B0604030504040204" pitchFamily="34" charset="0"/>
                <a:cs typeface="Tahoma" panose="020B0604030504040204" pitchFamily="34" charset="0"/>
              </a:rPr>
              <a:t>limited to any particular group of students</a:t>
            </a:r>
          </a:p>
        </p:txBody>
      </p:sp>
    </p:spTree>
    <p:extLst>
      <p:ext uri="{BB962C8B-B14F-4D97-AF65-F5344CB8AC3E}">
        <p14:creationId xmlns:p14="http://schemas.microsoft.com/office/powerpoint/2010/main" val="81323455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4"/>
          <p:cNvSpPr>
            <a:spLocks noGrp="1"/>
          </p:cNvSpPr>
          <p:nvPr>
            <p:ph sz="quarter" idx="1"/>
          </p:nvPr>
        </p:nvSpPr>
        <p:spPr>
          <a:xfrm>
            <a:off x="3050794" y="471489"/>
            <a:ext cx="5111750" cy="5853112"/>
          </a:xfrm>
        </p:spPr>
        <p:txBody>
          <a:bodyPr/>
          <a:lstStyle/>
          <a:p>
            <a:pPr marL="0" indent="0">
              <a:buNone/>
            </a:pPr>
            <a:r>
              <a:rPr lang="en-US" altLang="en-US" sz="4800" dirty="0">
                <a:latin typeface="Tahoma" panose="020B0604030504040204" pitchFamily="34" charset="0"/>
                <a:ea typeface="Tahoma" panose="020B0604030504040204" pitchFamily="34" charset="0"/>
                <a:cs typeface="Tahoma" panose="020B0604030504040204" pitchFamily="34" charset="0"/>
              </a:rPr>
              <a:t>Resolute leadership, allegiance, and professional power create the conditions for sustainability.</a:t>
            </a:r>
          </a:p>
        </p:txBody>
      </p:sp>
      <p:sp>
        <p:nvSpPr>
          <p:cNvPr id="36867" name="TextBox 2"/>
          <p:cNvSpPr txBox="1">
            <a:spLocks noChangeArrowheads="1"/>
          </p:cNvSpPr>
          <p:nvPr/>
        </p:nvSpPr>
        <p:spPr bwMode="auto">
          <a:xfrm>
            <a:off x="6096000" y="5954714"/>
            <a:ext cx="4343400" cy="369887"/>
          </a:xfrm>
          <a:prstGeom prst="rect">
            <a:avLst/>
          </a:prstGeom>
          <a:noFill/>
          <a:ln w="9525">
            <a:noFill/>
            <a:miter lim="800000"/>
            <a:headEnd/>
            <a:tailEnd/>
          </a:ln>
        </p:spPr>
        <p:txBody>
          <a:bodyPr>
            <a:spAutoFit/>
          </a:bodyPr>
          <a:lstStyle/>
          <a:p>
            <a:pPr algn="r">
              <a:defRPr/>
            </a:pPr>
            <a:r>
              <a:rPr lang="en-US" i="1" dirty="0">
                <a:ea typeface="ＭＳ Ｐゴシック"/>
              </a:rPr>
              <a:t>Fullan, 2010</a:t>
            </a:r>
          </a:p>
        </p:txBody>
      </p:sp>
      <p:pic>
        <p:nvPicPr>
          <p:cNvPr id="57348" name="Picture 2" descr="C:\Program Files\Microsoft Office\MEDIA\CAGCAT10\j03028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86544" y="3191194"/>
            <a:ext cx="1905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1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2"/>
                </a:solidFill>
                <a:latin typeface="Tahoma" panose="020B0604030504040204" pitchFamily="34" charset="0"/>
                <a:ea typeface="Tahoma" panose="020B0604030504040204" pitchFamily="34" charset="0"/>
                <a:cs typeface="Tahoma" panose="020B0604030504040204" pitchFamily="34" charset="0"/>
              </a:rPr>
              <a:t>What do we need to commit to?</a:t>
            </a:r>
            <a:endParaRPr lang="en-US" b="1" dirty="0">
              <a:solidFill>
                <a:schemeClr val="accent2"/>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sz="half" idx="1"/>
          </p:nvPr>
        </p:nvSpPr>
        <p:spPr/>
        <p:txBody>
          <a:bodyPr>
            <a:normAutofit fontScale="92500" lnSpcReduction="10000"/>
          </a:bodyPr>
          <a:lstStyle/>
          <a:p>
            <a:r>
              <a:rPr lang="en-US" b="1" dirty="0" smtClean="0">
                <a:latin typeface="Tahoma" panose="020B0604030504040204" pitchFamily="34" charset="0"/>
                <a:ea typeface="Tahoma" panose="020B0604030504040204" pitchFamily="34" charset="0"/>
                <a:cs typeface="Tahoma" panose="020B0604030504040204" pitchFamily="34" charset="0"/>
              </a:rPr>
              <a:t>Regularly scheduled Behavioral IST’s – members of the PBIS committee?</a:t>
            </a:r>
          </a:p>
          <a:p>
            <a:r>
              <a:rPr lang="en-US" b="1" dirty="0" smtClean="0">
                <a:latin typeface="Tahoma" panose="020B0604030504040204" pitchFamily="34" charset="0"/>
                <a:ea typeface="Tahoma" panose="020B0604030504040204" pitchFamily="34" charset="0"/>
                <a:cs typeface="Tahoma" panose="020B0604030504040204" pitchFamily="34" charset="0"/>
              </a:rPr>
              <a:t>Develop a form that will ensure documentation of a progression of Tier strategies</a:t>
            </a:r>
          </a:p>
          <a:p>
            <a:pPr lvl="1"/>
            <a:r>
              <a:rPr lang="en-US" b="1" dirty="0" smtClean="0">
                <a:latin typeface="Tahoma" panose="020B0604030504040204" pitchFamily="34" charset="0"/>
                <a:ea typeface="Tahoma" panose="020B0604030504040204" pitchFamily="34" charset="0"/>
                <a:cs typeface="Tahoma" panose="020B0604030504040204" pitchFamily="34" charset="0"/>
              </a:rPr>
              <a:t>Progress monitoring of that strategy for a specific amount of time.  </a:t>
            </a:r>
          </a:p>
          <a:p>
            <a:r>
              <a:rPr lang="en-US" b="1" dirty="0" smtClean="0">
                <a:latin typeface="Tahoma" panose="020B0604030504040204" pitchFamily="34" charset="0"/>
                <a:ea typeface="Tahoma" panose="020B0604030504040204" pitchFamily="34" charset="0"/>
                <a:cs typeface="Tahoma" panose="020B0604030504040204" pitchFamily="34" charset="0"/>
              </a:rPr>
              <a:t>Develop goal/plan in order to substantiate the need to move to next tier.</a:t>
            </a:r>
          </a:p>
          <a:p>
            <a:r>
              <a:rPr lang="en-US" b="1" dirty="0" smtClean="0">
                <a:latin typeface="Tahoma" panose="020B0604030504040204" pitchFamily="34" charset="0"/>
                <a:ea typeface="Tahoma" panose="020B0604030504040204" pitchFamily="34" charset="0"/>
                <a:cs typeface="Tahoma" panose="020B0604030504040204" pitchFamily="34" charset="0"/>
              </a:rPr>
              <a:t>Identify collective commitments associated with each Tier</a:t>
            </a:r>
          </a:p>
          <a:p>
            <a:pPr lvl="1"/>
            <a:r>
              <a:rPr lang="en-US" b="1" dirty="0" smtClean="0">
                <a:latin typeface="Tahoma" panose="020B0604030504040204" pitchFamily="34" charset="0"/>
                <a:ea typeface="Tahoma" panose="020B0604030504040204" pitchFamily="34" charset="0"/>
                <a:cs typeface="Tahoma" panose="020B0604030504040204" pitchFamily="34" charset="0"/>
              </a:rPr>
              <a:t>Find resources to support those collective commitments</a:t>
            </a: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21036959">
            <a:off x="7150767" y="2118201"/>
            <a:ext cx="3657600" cy="2743200"/>
          </a:xfrm>
        </p:spPr>
      </p:pic>
    </p:spTree>
    <p:extLst>
      <p:ext uri="{BB962C8B-B14F-4D97-AF65-F5344CB8AC3E}">
        <p14:creationId xmlns:p14="http://schemas.microsoft.com/office/powerpoint/2010/main" val="20154937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0764816-2CD5-4DED-A320-ABB81EB2E210}" type="slidenum">
              <a:rPr lang="en-US" altLang="en-US" sz="1600">
                <a:solidFill>
                  <a:srgbClr val="164C6C"/>
                </a:solidFill>
              </a:rPr>
              <a:pPr eaLnBrk="1" hangingPunct="1"/>
              <a:t>32</a:t>
            </a:fld>
            <a:endParaRPr lang="en-US" altLang="en-US" sz="1600">
              <a:solidFill>
                <a:srgbClr val="164C6C"/>
              </a:solidFill>
            </a:endParaRPr>
          </a:p>
        </p:txBody>
      </p:sp>
      <p:sp>
        <p:nvSpPr>
          <p:cNvPr id="45059" name="Content Placeholder 3"/>
          <p:cNvSpPr>
            <a:spLocks noGrp="1"/>
          </p:cNvSpPr>
          <p:nvPr>
            <p:ph sz="quarter" idx="1"/>
          </p:nvPr>
        </p:nvSpPr>
        <p:spPr>
          <a:xfrm>
            <a:off x="2057273" y="1472185"/>
            <a:ext cx="8504238" cy="3736975"/>
          </a:xfrm>
        </p:spPr>
        <p:txBody>
          <a:bodyPr/>
          <a:lstStyle/>
          <a:p>
            <a:pPr marL="0" indent="0">
              <a:buNone/>
            </a:pPr>
            <a:r>
              <a:rPr lang="en-US" altLang="en-US" sz="3600" dirty="0">
                <a:latin typeface="Tahoma" panose="020B0604030504040204" pitchFamily="34" charset="0"/>
                <a:ea typeface="Tahoma" panose="020B0604030504040204" pitchFamily="34" charset="0"/>
                <a:cs typeface="Tahoma" panose="020B0604030504040204" pitchFamily="34" charset="0"/>
              </a:rPr>
              <a:t>Moral purpose by itself is not a strategy. If you do not know how to implement moral purpose, you really don’t have it. And if you are passionate about it and others don’t get it, you still don’t have it.</a:t>
            </a:r>
          </a:p>
        </p:txBody>
      </p:sp>
      <p:sp>
        <p:nvSpPr>
          <p:cNvPr id="45060" name="TextBox 4"/>
          <p:cNvSpPr txBox="1">
            <a:spLocks noChangeArrowheads="1"/>
          </p:cNvSpPr>
          <p:nvPr/>
        </p:nvSpPr>
        <p:spPr bwMode="auto">
          <a:xfrm>
            <a:off x="6629401" y="6099175"/>
            <a:ext cx="3730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1800" i="1">
                <a:latin typeface="Times New Roman" panose="02020603050405020304" pitchFamily="18" charset="0"/>
                <a:cs typeface="Times New Roman" panose="02020603050405020304" pitchFamily="18" charset="0"/>
              </a:rPr>
              <a:t>Fullan, 2011</a:t>
            </a:r>
          </a:p>
        </p:txBody>
      </p:sp>
    </p:spTree>
    <p:extLst>
      <p:ext uri="{BB962C8B-B14F-4D97-AF65-F5344CB8AC3E}">
        <p14:creationId xmlns:p14="http://schemas.microsoft.com/office/powerpoint/2010/main" val="3487092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ahoma" panose="020B0604030504040204" pitchFamily="34" charset="0"/>
                <a:ea typeface="Tahoma" panose="020B0604030504040204" pitchFamily="34" charset="0"/>
                <a:cs typeface="Tahoma" panose="020B0604030504040204" pitchFamily="34" charset="0"/>
              </a:rPr>
              <a:t>Chris Lehmann</a:t>
            </a:r>
            <a:endParaRPr lang="en-US" dirty="0">
              <a:latin typeface="Tahoma" panose="020B0604030504040204" pitchFamily="34" charset="0"/>
              <a:ea typeface="Tahoma" panose="020B0604030504040204" pitchFamily="34" charset="0"/>
              <a:cs typeface="Tahoma" panose="020B0604030504040204" pitchFamily="34" charset="0"/>
            </a:endParaRPr>
          </a:p>
        </p:txBody>
      </p:sp>
      <p:pic>
        <p:nvPicPr>
          <p:cNvPr id="5" name="Chris Lehmann 2.22.16.wmv">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5"/>
          <a:stretch>
            <a:fillRect/>
          </a:stretch>
        </p:blipFill>
        <p:spPr>
          <a:xfrm>
            <a:off x="1066800" y="2193925"/>
            <a:ext cx="4754563" cy="3565525"/>
          </a:xfrm>
        </p:spPr>
      </p:pic>
      <p:sp>
        <p:nvSpPr>
          <p:cNvPr id="4" name="Content Placeholder 3"/>
          <p:cNvSpPr>
            <a:spLocks noGrp="1"/>
          </p:cNvSpPr>
          <p:nvPr>
            <p:ph sz="half" idx="2"/>
          </p:nvPr>
        </p:nvSpPr>
        <p:spPr/>
        <p:txBody>
          <a:bodyPr/>
          <a:lstStyle/>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Be humbled by the task</a:t>
            </a: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Keep asking questions &amp; don’t settle for easy answers</a:t>
            </a: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Continue the conversation</a:t>
            </a: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Empower the kids….it is their education</a:t>
            </a: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Be a </a:t>
            </a:r>
            <a:r>
              <a:rPr lang="en-US" b="1"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learner and be willing to be transformed</a:t>
            </a:r>
            <a:endPar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Organize</a:t>
            </a:r>
          </a:p>
          <a:p>
            <a:pPr marL="342900" indent="-342900">
              <a:buFont typeface="+mj-lt"/>
              <a:buAutoNum type="arabicPeriod"/>
            </a:pPr>
            <a:r>
              <a:rPr lang="en-US"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Wisdom</a:t>
            </a:r>
          </a:p>
          <a:p>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835122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cosa_Page_5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67652" y="702263"/>
            <a:ext cx="7056694" cy="545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511296" y="5099828"/>
            <a:ext cx="5779008" cy="642604"/>
          </a:xfrm>
          <a:prstGeom prst="rect">
            <a:avLst/>
          </a:prstGeom>
          <a:solidFill>
            <a:schemeClr val="bg1"/>
          </a:solidFill>
        </p:spPr>
        <p:txBody>
          <a:bodyPr wrap="square" rtlCol="0">
            <a:spAutoFit/>
          </a:bodyPr>
          <a:lstStyle/>
          <a:p>
            <a:endParaRPr lang="en-US" dirty="0"/>
          </a:p>
        </p:txBody>
      </p:sp>
      <p:sp>
        <p:nvSpPr>
          <p:cNvPr id="5" name="Explosion 2 4"/>
          <p:cNvSpPr/>
          <p:nvPr/>
        </p:nvSpPr>
        <p:spPr>
          <a:xfrm>
            <a:off x="591311" y="987552"/>
            <a:ext cx="3304032" cy="2328672"/>
          </a:xfrm>
          <a:prstGeom prst="irregularSeal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317096">
            <a:off x="1267967" y="1932431"/>
            <a:ext cx="1731264" cy="646331"/>
          </a:xfrm>
          <a:prstGeom prst="rect">
            <a:avLst/>
          </a:prstGeom>
          <a:noFill/>
        </p:spPr>
        <p:txBody>
          <a:bodyPr wrap="square" rtlCol="0">
            <a:spAutoFit/>
          </a:bodyPr>
          <a:lstStyle/>
          <a:p>
            <a:pPr algn="ctr"/>
            <a:r>
              <a:rPr lang="en-US" dirty="0" err="1" smtClean="0">
                <a:latin typeface="Tahoma" panose="020B0604030504040204" pitchFamily="34" charset="0"/>
                <a:ea typeface="Tahoma" panose="020B0604030504040204" pitchFamily="34" charset="0"/>
                <a:cs typeface="Tahoma" panose="020B0604030504040204" pitchFamily="34" charset="0"/>
              </a:rPr>
              <a:t>RtI</a:t>
            </a:r>
            <a:r>
              <a:rPr lang="en-US" dirty="0" smtClean="0">
                <a:latin typeface="Tahoma" panose="020B0604030504040204" pitchFamily="34" charset="0"/>
                <a:ea typeface="Tahoma" panose="020B0604030504040204" pitchFamily="34" charset="0"/>
                <a:cs typeface="Tahoma" panose="020B0604030504040204" pitchFamily="34" charset="0"/>
              </a:rPr>
              <a:t>/PBIS is    </a:t>
            </a:r>
            <a:r>
              <a:rPr lang="en-US" b="1" dirty="0" smtClean="0">
                <a:latin typeface="Tahoma" panose="020B0604030504040204" pitchFamily="34" charset="0"/>
                <a:ea typeface="Tahoma" panose="020B0604030504040204" pitchFamily="34" charset="0"/>
                <a:cs typeface="Tahoma" panose="020B0604030504040204" pitchFamily="34" charset="0"/>
              </a:rPr>
              <a:t>not</a:t>
            </a:r>
            <a:r>
              <a:rPr lang="en-US" dirty="0" smtClean="0">
                <a:latin typeface="Tahoma" panose="020B0604030504040204" pitchFamily="34" charset="0"/>
                <a:ea typeface="Tahoma" panose="020B0604030504040204" pitchFamily="34" charset="0"/>
                <a:cs typeface="Tahoma" panose="020B0604030504040204" pitchFamily="34" charset="0"/>
              </a:rPr>
              <a:t>…</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56193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Whatever you call it…. It is responsive</a:t>
            </a:r>
            <a:endParaRPr 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79458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217" y="440908"/>
            <a:ext cx="7935566" cy="5947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0-Point Star 1"/>
          <p:cNvSpPr/>
          <p:nvPr/>
        </p:nvSpPr>
        <p:spPr>
          <a:xfrm rot="19947215">
            <a:off x="48768" y="280416"/>
            <a:ext cx="2548128" cy="1755648"/>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latin typeface="Tahoma" panose="020B0604030504040204" pitchFamily="34" charset="0"/>
                <a:ea typeface="Tahoma" panose="020B0604030504040204" pitchFamily="34" charset="0"/>
                <a:cs typeface="Tahoma" panose="020B0604030504040204" pitchFamily="34" charset="0"/>
              </a:rPr>
              <a:t>RtI</a:t>
            </a:r>
            <a:r>
              <a:rPr lang="en-US" sz="3200" dirty="0" smtClean="0">
                <a:latin typeface="Tahoma" panose="020B0604030504040204" pitchFamily="34" charset="0"/>
                <a:ea typeface="Tahoma" panose="020B0604030504040204" pitchFamily="34" charset="0"/>
                <a:cs typeface="Tahoma" panose="020B0604030504040204" pitchFamily="34" charset="0"/>
              </a:rPr>
              <a:t>/PBIS is….</a:t>
            </a:r>
            <a:endParaRPr lang="en-US" sz="3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583651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 descr="cosa_Page_5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56443" y="436605"/>
            <a:ext cx="7279114" cy="562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Footer Placeholder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bodyP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fontAlgn="base">
              <a:spcBef>
                <a:spcPct val="0"/>
              </a:spcBef>
              <a:spcAft>
                <a:spcPct val="0"/>
              </a:spcAft>
            </a:pPr>
            <a:r>
              <a:rPr lang="en-US" altLang="en-US"/>
              <a:t>Braun, Kowalko &amp; Smith, 2007</a:t>
            </a:r>
          </a:p>
        </p:txBody>
      </p:sp>
      <p:sp>
        <p:nvSpPr>
          <p:cNvPr id="2" name="TextBox 1"/>
          <p:cNvSpPr txBox="1"/>
          <p:nvPr/>
        </p:nvSpPr>
        <p:spPr>
          <a:xfrm>
            <a:off x="4815840" y="6061967"/>
            <a:ext cx="3096768" cy="369332"/>
          </a:xfrm>
          <a:prstGeom prst="rect">
            <a:avLst/>
          </a:prstGeom>
          <a:solidFill>
            <a:schemeClr val="bg2"/>
          </a:solidFill>
        </p:spPr>
        <p:txBody>
          <a:bodyPr wrap="square" rtlCol="0">
            <a:spAutoFit/>
          </a:bodyPr>
          <a:lstStyle/>
          <a:p>
            <a:endParaRPr lang="en-US" dirty="0"/>
          </a:p>
        </p:txBody>
      </p:sp>
      <p:sp>
        <p:nvSpPr>
          <p:cNvPr id="3" name="TextBox 2"/>
          <p:cNvSpPr txBox="1"/>
          <p:nvPr/>
        </p:nvSpPr>
        <p:spPr>
          <a:xfrm>
            <a:off x="4437888" y="1192213"/>
            <a:ext cx="3011424" cy="646331"/>
          </a:xfrm>
          <a:prstGeom prst="rect">
            <a:avLst/>
          </a:prstGeom>
          <a:solidFill>
            <a:schemeClr val="bg1"/>
          </a:solidFill>
        </p:spPr>
        <p:txBody>
          <a:bodyPr wrap="square" rtlCol="0">
            <a:spAutoFit/>
          </a:bodyPr>
          <a:lstStyle/>
          <a:p>
            <a:pPr algn="ctr"/>
            <a:r>
              <a:rPr lang="en-US" sz="3600" b="1" dirty="0" smtClean="0">
                <a:solidFill>
                  <a:schemeClr val="accent2"/>
                </a:solidFill>
                <a:latin typeface="Tahoma" panose="020B0604030504040204" pitchFamily="34" charset="0"/>
                <a:ea typeface="Tahoma" panose="020B0604030504040204" pitchFamily="34" charset="0"/>
                <a:cs typeface="Tahoma" panose="020B0604030504040204" pitchFamily="34" charset="0"/>
              </a:rPr>
              <a:t>A Shift</a:t>
            </a:r>
            <a:endParaRPr lang="en-US" sz="3600" b="1" dirty="0">
              <a:solidFill>
                <a:schemeClr val="accent2"/>
              </a:solidFill>
              <a:latin typeface="Tahoma" panose="020B0604030504040204" pitchFamily="34" charset="0"/>
              <a:ea typeface="Tahoma" panose="020B0604030504040204" pitchFamily="34" charset="0"/>
              <a:cs typeface="Tahoma" panose="020B0604030504040204" pitchFamily="34" charset="0"/>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807" y="301879"/>
            <a:ext cx="2536825"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7667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gn="ctr" eaLnBrk="1" hangingPunct="1"/>
            <a:endParaRPr lang="en-US" altLang="en-US" dirty="0" smtClean="0"/>
          </a:p>
        </p:txBody>
      </p:sp>
      <p:sp>
        <p:nvSpPr>
          <p:cNvPr id="81923" name="Rectangle 3"/>
          <p:cNvSpPr>
            <a:spLocks noGrp="1" noChangeArrowheads="1"/>
          </p:cNvSpPr>
          <p:nvPr>
            <p:ph type="body" idx="1"/>
          </p:nvPr>
        </p:nvSpPr>
        <p:spPr>
          <a:xfrm>
            <a:off x="2209800" y="1752600"/>
            <a:ext cx="7772400" cy="4572000"/>
          </a:xfrm>
        </p:spPr>
        <p:txBody>
          <a:bodyPr/>
          <a:lstStyle/>
          <a:p>
            <a:pPr eaLnBrk="1" hangingPunct="1">
              <a:buFontTx/>
              <a:buNone/>
            </a:pPr>
            <a:endParaRPr lang="en-US" altLang="en-US" sz="2400" dirty="0"/>
          </a:p>
          <a:p>
            <a:pPr eaLnBrk="1" hangingPunct="1"/>
            <a:r>
              <a:rPr lang="en-US" altLang="en-US" sz="2400" dirty="0">
                <a:latin typeface="Tahoma" panose="020B0604030504040204" pitchFamily="34" charset="0"/>
                <a:ea typeface="Tahoma" panose="020B0604030504040204" pitchFamily="34" charset="0"/>
                <a:cs typeface="Tahoma" panose="020B0604030504040204" pitchFamily="34" charset="0"/>
              </a:rPr>
              <a:t>It’s a different way of doing business for some.</a:t>
            </a:r>
          </a:p>
          <a:p>
            <a:pPr eaLnBrk="1" hangingPunct="1"/>
            <a:r>
              <a:rPr lang="en-US" altLang="en-US" sz="2400" dirty="0">
                <a:latin typeface="Tahoma" panose="020B0604030504040204" pitchFamily="34" charset="0"/>
                <a:ea typeface="Tahoma" panose="020B0604030504040204" pitchFamily="34" charset="0"/>
                <a:cs typeface="Tahoma" panose="020B0604030504040204" pitchFamily="34" charset="0"/>
              </a:rPr>
              <a:t>It requires an expanded set of skills.</a:t>
            </a:r>
          </a:p>
          <a:p>
            <a:pPr eaLnBrk="1" hangingPunct="1"/>
            <a:r>
              <a:rPr lang="en-US" altLang="en-US" sz="2400" dirty="0">
                <a:latin typeface="Tahoma" panose="020B0604030504040204" pitchFamily="34" charset="0"/>
                <a:ea typeface="Tahoma" panose="020B0604030504040204" pitchFamily="34" charset="0"/>
                <a:cs typeface="Tahoma" panose="020B0604030504040204" pitchFamily="34" charset="0"/>
              </a:rPr>
              <a:t>Interventions are </a:t>
            </a:r>
            <a:r>
              <a:rPr lang="en-US" altLang="en-US" sz="2400" b="1" dirty="0">
                <a:latin typeface="Tahoma" panose="020B0604030504040204" pitchFamily="34" charset="0"/>
                <a:ea typeface="Tahoma" panose="020B0604030504040204" pitchFamily="34" charset="0"/>
                <a:cs typeface="Tahoma" panose="020B0604030504040204" pitchFamily="34" charset="0"/>
              </a:rPr>
              <a:t>integrated</a:t>
            </a:r>
            <a:r>
              <a:rPr lang="en-US" altLang="en-US" sz="2400" dirty="0">
                <a:latin typeface="Tahoma" panose="020B0604030504040204" pitchFamily="34" charset="0"/>
                <a:ea typeface="Tahoma" panose="020B0604030504040204" pitchFamily="34" charset="0"/>
                <a:cs typeface="Tahoma" panose="020B0604030504040204" pitchFamily="34" charset="0"/>
              </a:rPr>
              <a:t>, not done by team members or special educators only</a:t>
            </a:r>
          </a:p>
          <a:p>
            <a:pPr eaLnBrk="1" hangingPunct="1"/>
            <a:r>
              <a:rPr lang="en-US" altLang="en-US" sz="2400" dirty="0">
                <a:latin typeface="Tahoma" panose="020B0604030504040204" pitchFamily="34" charset="0"/>
                <a:ea typeface="Tahoma" panose="020B0604030504040204" pitchFamily="34" charset="0"/>
                <a:cs typeface="Tahoma" panose="020B0604030504040204" pitchFamily="34" charset="0"/>
              </a:rPr>
              <a:t>Requires frequent data collection and analysis--different culture</a:t>
            </a:r>
          </a:p>
          <a:p>
            <a:pPr eaLnBrk="1" hangingPunct="1"/>
            <a:r>
              <a:rPr lang="en-US" altLang="en-US" sz="2400" dirty="0">
                <a:latin typeface="Tahoma" panose="020B0604030504040204" pitchFamily="34" charset="0"/>
                <a:ea typeface="Tahoma" panose="020B0604030504040204" pitchFamily="34" charset="0"/>
                <a:cs typeface="Tahoma" panose="020B0604030504040204" pitchFamily="34" charset="0"/>
              </a:rPr>
              <a:t>Focus is on HOW and student is doing, not WHERE the student is going</a:t>
            </a:r>
          </a:p>
          <a:p>
            <a:pPr eaLnBrk="1" hangingPunct="1"/>
            <a:endParaRPr lang="en-US" altLang="en-US" sz="24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81394"/>
            <a:ext cx="2536825"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5058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Oval 2"/>
          <p:cNvSpPr>
            <a:spLocks noChangeArrowheads="1"/>
          </p:cNvSpPr>
          <p:nvPr/>
        </p:nvSpPr>
        <p:spPr bwMode="auto">
          <a:xfrm>
            <a:off x="4876800" y="3292475"/>
            <a:ext cx="2362200" cy="2209800"/>
          </a:xfrm>
          <a:prstGeom prst="ellipse">
            <a:avLst/>
          </a:prstGeom>
          <a:noFill/>
          <a:ln w="63500">
            <a:solidFill>
              <a:srgbClr val="99CC00"/>
            </a:solidFill>
            <a:round/>
            <a:headEnd/>
            <a:tailEnd/>
          </a:ln>
          <a:effectLst/>
        </p:spPr>
        <p:txBody>
          <a:bodyPr wrap="none" anchor="ctr">
            <a:prstTxWarp prst="textNoShape">
              <a:avLst/>
            </a:prstTxWarp>
          </a:bodyPr>
          <a:lstStyle/>
          <a:p>
            <a:pPr algn="ctr"/>
            <a:endParaRPr lang="en-US" dirty="0"/>
          </a:p>
        </p:txBody>
      </p:sp>
      <p:sp>
        <p:nvSpPr>
          <p:cNvPr id="62467" name="Oval 3"/>
          <p:cNvSpPr>
            <a:spLocks noChangeArrowheads="1"/>
          </p:cNvSpPr>
          <p:nvPr/>
        </p:nvSpPr>
        <p:spPr bwMode="auto">
          <a:xfrm>
            <a:off x="5562600" y="2149475"/>
            <a:ext cx="2286000" cy="2209800"/>
          </a:xfrm>
          <a:prstGeom prst="ellipse">
            <a:avLst/>
          </a:prstGeom>
          <a:noFill/>
          <a:ln w="63500">
            <a:solidFill>
              <a:srgbClr val="FF99CC"/>
            </a:solidFill>
            <a:round/>
            <a:headEnd/>
            <a:tailEnd/>
          </a:ln>
          <a:effectLst/>
        </p:spPr>
        <p:txBody>
          <a:bodyPr wrap="none" anchor="ctr">
            <a:prstTxWarp prst="textNoShape">
              <a:avLst/>
            </a:prstTxWarp>
          </a:bodyPr>
          <a:lstStyle/>
          <a:p>
            <a:endParaRPr lang="en-US" dirty="0"/>
          </a:p>
        </p:txBody>
      </p:sp>
      <p:sp>
        <p:nvSpPr>
          <p:cNvPr id="62468" name="Oval 4"/>
          <p:cNvSpPr>
            <a:spLocks noChangeArrowheads="1"/>
          </p:cNvSpPr>
          <p:nvPr/>
        </p:nvSpPr>
        <p:spPr bwMode="auto">
          <a:xfrm>
            <a:off x="3962400" y="1339431"/>
            <a:ext cx="4267200" cy="4511675"/>
          </a:xfrm>
          <a:prstGeom prst="ellipse">
            <a:avLst/>
          </a:prstGeom>
          <a:noFill/>
          <a:ln w="63500">
            <a:solidFill>
              <a:srgbClr val="333399"/>
            </a:solidFill>
            <a:round/>
            <a:headEnd/>
            <a:tailEnd/>
          </a:ln>
          <a:effectLst/>
        </p:spPr>
        <p:txBody>
          <a:bodyPr wrap="none" anchor="ctr">
            <a:prstTxWarp prst="textNoShape">
              <a:avLst/>
            </a:prstTxWarp>
          </a:bodyPr>
          <a:lstStyle/>
          <a:p>
            <a:endParaRPr lang="en-US" dirty="0"/>
          </a:p>
        </p:txBody>
      </p:sp>
      <p:sp>
        <p:nvSpPr>
          <p:cNvPr id="62469" name="Oval 5"/>
          <p:cNvSpPr>
            <a:spLocks noChangeArrowheads="1"/>
          </p:cNvSpPr>
          <p:nvPr/>
        </p:nvSpPr>
        <p:spPr bwMode="auto">
          <a:xfrm>
            <a:off x="4267200" y="2149475"/>
            <a:ext cx="2209800" cy="2209800"/>
          </a:xfrm>
          <a:prstGeom prst="ellipse">
            <a:avLst/>
          </a:prstGeom>
          <a:noFill/>
          <a:ln w="63500">
            <a:solidFill>
              <a:srgbClr val="00FFCC"/>
            </a:solidFill>
            <a:round/>
            <a:headEnd/>
            <a:tailEnd/>
          </a:ln>
          <a:effectLst/>
        </p:spPr>
        <p:txBody>
          <a:bodyPr wrap="none" anchor="ctr">
            <a:prstTxWarp prst="textNoShape">
              <a:avLst/>
            </a:prstTxWarp>
          </a:bodyPr>
          <a:lstStyle/>
          <a:p>
            <a:endParaRPr lang="en-US" dirty="0"/>
          </a:p>
        </p:txBody>
      </p:sp>
      <p:sp>
        <p:nvSpPr>
          <p:cNvPr id="62470" name="Text Box 6"/>
          <p:cNvSpPr txBox="1">
            <a:spLocks noChangeArrowheads="1"/>
          </p:cNvSpPr>
          <p:nvPr/>
        </p:nvSpPr>
        <p:spPr bwMode="auto">
          <a:xfrm rot="-3258865">
            <a:off x="4451157" y="2933185"/>
            <a:ext cx="1156086" cy="369332"/>
          </a:xfrm>
          <a:prstGeom prst="rect">
            <a:avLst/>
          </a:prstGeom>
          <a:noFill/>
          <a:ln w="9525">
            <a:noFill/>
            <a:miter lim="800000"/>
            <a:headEnd/>
            <a:tailEnd/>
          </a:ln>
          <a:effectLst/>
        </p:spPr>
        <p:txBody>
          <a:bodyPr wrap="none">
            <a:prstTxWarp prst="textNoShape">
              <a:avLst/>
            </a:prstTxWarp>
            <a:spAutoFit/>
          </a:bodyPr>
          <a:lstStyle/>
          <a:p>
            <a:r>
              <a:rPr lang="en-US" dirty="0"/>
              <a:t>SYSTEMS</a:t>
            </a:r>
          </a:p>
        </p:txBody>
      </p:sp>
      <p:sp>
        <p:nvSpPr>
          <p:cNvPr id="62471" name="Text Box 7"/>
          <p:cNvSpPr txBox="1">
            <a:spLocks noChangeArrowheads="1"/>
          </p:cNvSpPr>
          <p:nvPr/>
        </p:nvSpPr>
        <p:spPr bwMode="auto">
          <a:xfrm>
            <a:off x="5410201" y="4419600"/>
            <a:ext cx="1386149" cy="369332"/>
          </a:xfrm>
          <a:prstGeom prst="rect">
            <a:avLst/>
          </a:prstGeom>
          <a:noFill/>
          <a:ln w="9525">
            <a:noFill/>
            <a:miter lim="800000"/>
            <a:headEnd/>
            <a:tailEnd/>
          </a:ln>
          <a:effectLst/>
        </p:spPr>
        <p:txBody>
          <a:bodyPr wrap="none">
            <a:prstTxWarp prst="textNoShape">
              <a:avLst/>
            </a:prstTxWarp>
            <a:spAutoFit/>
          </a:bodyPr>
          <a:lstStyle/>
          <a:p>
            <a:r>
              <a:rPr lang="en-US" dirty="0"/>
              <a:t>PRACTICES</a:t>
            </a:r>
          </a:p>
        </p:txBody>
      </p:sp>
      <p:sp>
        <p:nvSpPr>
          <p:cNvPr id="62472" name="Text Box 8"/>
          <p:cNvSpPr txBox="1">
            <a:spLocks noChangeArrowheads="1"/>
          </p:cNvSpPr>
          <p:nvPr/>
        </p:nvSpPr>
        <p:spPr bwMode="auto">
          <a:xfrm rot="2905354">
            <a:off x="6612857" y="2866509"/>
            <a:ext cx="795089" cy="369332"/>
          </a:xfrm>
          <a:prstGeom prst="rect">
            <a:avLst/>
          </a:prstGeom>
          <a:noFill/>
          <a:ln w="9525">
            <a:noFill/>
            <a:miter lim="800000"/>
            <a:headEnd/>
            <a:tailEnd/>
          </a:ln>
          <a:effectLst/>
        </p:spPr>
        <p:txBody>
          <a:bodyPr wrap="none">
            <a:prstTxWarp prst="textNoShape">
              <a:avLst/>
            </a:prstTxWarp>
            <a:spAutoFit/>
          </a:bodyPr>
          <a:lstStyle/>
          <a:p>
            <a:r>
              <a:rPr lang="en-US" dirty="0"/>
              <a:t>DATA</a:t>
            </a:r>
          </a:p>
        </p:txBody>
      </p:sp>
      <p:sp>
        <p:nvSpPr>
          <p:cNvPr id="62474" name="Text Box 10"/>
          <p:cNvSpPr txBox="1">
            <a:spLocks noChangeArrowheads="1"/>
          </p:cNvSpPr>
          <p:nvPr/>
        </p:nvSpPr>
        <p:spPr bwMode="auto">
          <a:xfrm rot="19529915">
            <a:off x="1824832" y="736433"/>
            <a:ext cx="2442368" cy="923330"/>
          </a:xfrm>
          <a:prstGeom prst="rect">
            <a:avLst/>
          </a:prstGeom>
          <a:noFill/>
          <a:ln w="9525">
            <a:noFill/>
            <a:miter lim="800000"/>
            <a:headEnd/>
            <a:tailEnd/>
          </a:ln>
          <a:effectLst/>
        </p:spPr>
        <p:txBody>
          <a:bodyPr wrap="square">
            <a:prstTxWarp prst="textNoShape">
              <a:avLst/>
            </a:prstTxWarp>
            <a:spAutoFit/>
          </a:bodyPr>
          <a:lstStyle/>
          <a:p>
            <a:pPr algn="ctr">
              <a:tabLst>
                <a:tab pos="1547813" algn="l"/>
              </a:tabLst>
            </a:pPr>
            <a:r>
              <a:rPr lang="en-US" b="1" dirty="0">
                <a:latin typeface="Tahoma" panose="020B0604030504040204" pitchFamily="34" charset="0"/>
                <a:ea typeface="Tahoma" panose="020B0604030504040204" pitchFamily="34" charset="0"/>
                <a:cs typeface="Tahoma" panose="020B0604030504040204" pitchFamily="34" charset="0"/>
              </a:rPr>
              <a:t>Supporting Decision</a:t>
            </a:r>
          </a:p>
          <a:p>
            <a:pPr algn="ctr"/>
            <a:r>
              <a:rPr lang="en-US" b="1" dirty="0">
                <a:latin typeface="Tahoma" panose="020B0604030504040204" pitchFamily="34" charset="0"/>
                <a:ea typeface="Tahoma" panose="020B0604030504040204" pitchFamily="34" charset="0"/>
                <a:cs typeface="Tahoma" panose="020B0604030504040204" pitchFamily="34" charset="0"/>
              </a:rPr>
              <a:t>Making</a:t>
            </a:r>
          </a:p>
        </p:txBody>
      </p:sp>
      <p:sp>
        <p:nvSpPr>
          <p:cNvPr id="62475" name="Text Box 11"/>
          <p:cNvSpPr txBox="1">
            <a:spLocks noChangeArrowheads="1"/>
          </p:cNvSpPr>
          <p:nvPr/>
        </p:nvSpPr>
        <p:spPr bwMode="auto">
          <a:xfrm rot="19069987">
            <a:off x="9019632" y="4792676"/>
            <a:ext cx="1470274" cy="923330"/>
          </a:xfrm>
          <a:prstGeom prst="rect">
            <a:avLst/>
          </a:prstGeom>
          <a:noFill/>
          <a:ln w="9525">
            <a:noFill/>
            <a:miter lim="800000"/>
            <a:headEnd/>
            <a:tailEnd/>
          </a:ln>
          <a:effectLst/>
        </p:spPr>
        <p:txBody>
          <a:bodyPr wrap="none">
            <a:prstTxWarp prst="textNoShape">
              <a:avLst/>
            </a:prstTxWarp>
            <a:spAutoFit/>
          </a:bodyPr>
          <a:lstStyle/>
          <a:p>
            <a:pPr algn="ctr"/>
            <a:r>
              <a:rPr lang="en-US" b="1" dirty="0">
                <a:latin typeface="Tahoma" panose="020B0604030504040204" pitchFamily="34" charset="0"/>
                <a:ea typeface="Tahoma" panose="020B0604030504040204" pitchFamily="34" charset="0"/>
                <a:cs typeface="Tahoma" panose="020B0604030504040204" pitchFamily="34" charset="0"/>
              </a:rPr>
              <a:t>Supporting</a:t>
            </a:r>
          </a:p>
          <a:p>
            <a:pPr algn="ctr"/>
            <a:r>
              <a:rPr lang="en-US" b="1" dirty="0">
                <a:latin typeface="Tahoma" panose="020B0604030504040204" pitchFamily="34" charset="0"/>
                <a:ea typeface="Tahoma" panose="020B0604030504040204" pitchFamily="34" charset="0"/>
                <a:cs typeface="Tahoma" panose="020B0604030504040204" pitchFamily="34" charset="0"/>
              </a:rPr>
              <a:t>Staff </a:t>
            </a:r>
          </a:p>
          <a:p>
            <a:pPr algn="ctr"/>
            <a:r>
              <a:rPr lang="en-US" b="1" dirty="0">
                <a:latin typeface="Tahoma" panose="020B0604030504040204" pitchFamily="34" charset="0"/>
                <a:ea typeface="Tahoma" panose="020B0604030504040204" pitchFamily="34" charset="0"/>
                <a:cs typeface="Tahoma" panose="020B0604030504040204" pitchFamily="34" charset="0"/>
              </a:rPr>
              <a:t>Behavior</a:t>
            </a:r>
          </a:p>
        </p:txBody>
      </p:sp>
      <p:sp>
        <p:nvSpPr>
          <p:cNvPr id="62477" name="Text Box 13"/>
          <p:cNvSpPr txBox="1">
            <a:spLocks noChangeArrowheads="1"/>
          </p:cNvSpPr>
          <p:nvPr/>
        </p:nvSpPr>
        <p:spPr bwMode="auto">
          <a:xfrm>
            <a:off x="5019110" y="1612803"/>
            <a:ext cx="2331087" cy="369332"/>
          </a:xfrm>
          <a:prstGeom prst="rect">
            <a:avLst/>
          </a:prstGeom>
          <a:noFill/>
          <a:ln w="9525">
            <a:noFill/>
            <a:miter lim="800000"/>
            <a:headEnd/>
            <a:tailEnd/>
          </a:ln>
          <a:effectLst/>
        </p:spPr>
        <p:txBody>
          <a:bodyPr wrap="none">
            <a:prstTxWarp prst="textNoShape">
              <a:avLst/>
            </a:prstTxWarp>
            <a:spAutoFit/>
          </a:bodyPr>
          <a:lstStyle/>
          <a:p>
            <a:r>
              <a:rPr lang="en-US" b="1" dirty="0">
                <a:latin typeface="Tahoma" panose="020B0604030504040204" pitchFamily="34" charset="0"/>
                <a:ea typeface="Tahoma" panose="020B0604030504040204" pitchFamily="34" charset="0"/>
                <a:cs typeface="Tahoma" panose="020B0604030504040204" pitchFamily="34" charset="0"/>
              </a:rPr>
              <a:t>Student Outcomes</a:t>
            </a:r>
          </a:p>
        </p:txBody>
      </p:sp>
      <p:sp>
        <p:nvSpPr>
          <p:cNvPr id="62478" name="Text Box 14"/>
          <p:cNvSpPr txBox="1">
            <a:spLocks noChangeArrowheads="1"/>
          </p:cNvSpPr>
          <p:nvPr/>
        </p:nvSpPr>
        <p:spPr bwMode="auto">
          <a:xfrm>
            <a:off x="4522551" y="228601"/>
            <a:ext cx="3299301" cy="646331"/>
          </a:xfrm>
          <a:prstGeom prst="rect">
            <a:avLst/>
          </a:prstGeom>
          <a:noFill/>
          <a:ln w="9525">
            <a:noFill/>
            <a:miter lim="800000"/>
            <a:headEnd/>
            <a:tailEnd/>
          </a:ln>
          <a:effectLst/>
        </p:spPr>
        <p:txBody>
          <a:bodyPr wrap="none">
            <a:prstTxWarp prst="textNoShape">
              <a:avLst/>
            </a:prstTxWarp>
            <a:spAutoFit/>
          </a:bodyPr>
          <a:lstStyle/>
          <a:p>
            <a:pPr algn="ctr"/>
            <a:r>
              <a:rPr lang="en-US" b="1" u="sng" dirty="0">
                <a:latin typeface="Tahoma" panose="020B0604030504040204" pitchFamily="34" charset="0"/>
                <a:ea typeface="Tahoma" panose="020B0604030504040204" pitchFamily="34" charset="0"/>
                <a:cs typeface="Tahoma" panose="020B0604030504040204" pitchFamily="34" charset="0"/>
              </a:rPr>
              <a:t>Goal: Social Competence &amp;</a:t>
            </a:r>
          </a:p>
          <a:p>
            <a:pPr algn="ctr"/>
            <a:r>
              <a:rPr lang="en-US" b="1" u="sng" dirty="0">
                <a:latin typeface="Tahoma" panose="020B0604030504040204" pitchFamily="34" charset="0"/>
                <a:ea typeface="Tahoma" panose="020B0604030504040204" pitchFamily="34" charset="0"/>
                <a:cs typeface="Tahoma" panose="020B0604030504040204" pitchFamily="34" charset="0"/>
              </a:rPr>
              <a:t>Academic </a:t>
            </a:r>
            <a:r>
              <a:rPr lang="en-US" b="1" u="sng" dirty="0" smtClean="0">
                <a:latin typeface="Tahoma" panose="020B0604030504040204" pitchFamily="34" charset="0"/>
                <a:ea typeface="Tahoma" panose="020B0604030504040204" pitchFamily="34" charset="0"/>
                <a:cs typeface="Tahoma" panose="020B0604030504040204" pitchFamily="34" charset="0"/>
              </a:rPr>
              <a:t>Achievement</a:t>
            </a:r>
            <a:endParaRPr lang="en-US" b="1" u="sng" dirty="0">
              <a:latin typeface="Tahoma" panose="020B0604030504040204" pitchFamily="34" charset="0"/>
              <a:ea typeface="Tahoma" panose="020B0604030504040204" pitchFamily="34" charset="0"/>
              <a:cs typeface="Tahoma" panose="020B0604030504040204" pitchFamily="34" charset="0"/>
            </a:endParaRPr>
          </a:p>
        </p:txBody>
      </p:sp>
      <p:sp>
        <p:nvSpPr>
          <p:cNvPr id="16" name="Subtitle 2"/>
          <p:cNvSpPr txBox="1">
            <a:spLocks/>
          </p:cNvSpPr>
          <p:nvPr/>
        </p:nvSpPr>
        <p:spPr>
          <a:xfrm>
            <a:off x="9506882" y="6070072"/>
            <a:ext cx="1066800" cy="254529"/>
          </a:xfrm>
          <a:prstGeom prst="rect">
            <a:avLst/>
          </a:prstGeom>
        </p:spPr>
        <p:txBody>
          <a:bodyPr tIns="0">
            <a:normAutofit fontScale="92500" lnSpcReduction="10000"/>
          </a:bodyPr>
          <a:lstStyle/>
          <a:p>
            <a:pPr marL="27432" defTabSz="914400">
              <a:lnSpc>
                <a:spcPct val="80000"/>
              </a:lnSpc>
              <a:spcBef>
                <a:spcPts val="600"/>
              </a:spcBef>
              <a:buClr>
                <a:schemeClr val="tx2"/>
              </a:buClr>
              <a:buSzPct val="80000"/>
              <a:defRPr/>
            </a:pPr>
            <a:r>
              <a:rPr lang="en-US" sz="1000" dirty="0">
                <a:solidFill>
                  <a:srgbClr val="000000"/>
                </a:solidFill>
                <a:latin typeface="Times New Roman" pitchFamily="31" charset="0"/>
              </a:rPr>
              <a:t>Adapted from www.pbis.org</a:t>
            </a:r>
          </a:p>
          <a:p>
            <a:pPr marL="27432" defTabSz="914400">
              <a:spcBef>
                <a:spcPts val="600"/>
              </a:spcBef>
              <a:buClr>
                <a:schemeClr val="accent1"/>
              </a:buClr>
              <a:buSzPct val="80000"/>
              <a:defRPr/>
            </a:pPr>
            <a:endParaRPr lang="en-US" sz="2600" dirty="0"/>
          </a:p>
        </p:txBody>
      </p:sp>
      <p:sp>
        <p:nvSpPr>
          <p:cNvPr id="4" name="Up Arrow Callout 3"/>
          <p:cNvSpPr/>
          <p:nvPr/>
        </p:nvSpPr>
        <p:spPr>
          <a:xfrm>
            <a:off x="3302000" y="4698931"/>
            <a:ext cx="5741050" cy="2184400"/>
          </a:xfrm>
          <a:prstGeom prst="upArrowCallout">
            <a:avLst>
              <a:gd name="adj1" fmla="val 25000"/>
              <a:gd name="adj2" fmla="val 25575"/>
              <a:gd name="adj3" fmla="val 25000"/>
              <a:gd name="adj4" fmla="val 64977"/>
            </a:avLst>
          </a:prstGeom>
          <a:solidFill>
            <a:srgbClr val="A7DA1A"/>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Teach non-structured behavior expectations</a:t>
            </a:r>
          </a:p>
          <a:p>
            <a:pPr marL="285750" indent="-285750">
              <a:buFont typeface="Arial"/>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Implementing positive consequence system</a:t>
            </a:r>
          </a:p>
          <a:p>
            <a:pPr marL="285750" indent="-285750">
              <a:buFont typeface="Arial"/>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Implement violation system</a:t>
            </a:r>
          </a:p>
          <a:p>
            <a:pPr marL="285750" indent="-285750">
              <a:buFont typeface="Arial"/>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Evidence-based academic instruction/assessment</a:t>
            </a:r>
          </a:p>
          <a:p>
            <a:pPr marL="285750" indent="-285750">
              <a:buFont typeface="Arial"/>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Behavioral Health coordination &amp; communication</a:t>
            </a:r>
            <a:r>
              <a:rPr lang="en-US" sz="1600" dirty="0">
                <a:solidFill>
                  <a:srgbClr val="000000"/>
                </a:solidFill>
                <a:latin typeface="Tahoma" panose="020B0604030504040204" pitchFamily="34" charset="0"/>
                <a:ea typeface="Tahoma" panose="020B0604030504040204" pitchFamily="34" charset="0"/>
                <a:cs typeface="Tahoma" panose="020B0604030504040204" pitchFamily="34" charset="0"/>
              </a:rPr>
              <a:t>.</a:t>
            </a:r>
          </a:p>
        </p:txBody>
      </p:sp>
      <p:sp>
        <p:nvSpPr>
          <p:cNvPr id="6" name="TextBox 5"/>
          <p:cNvSpPr txBox="1"/>
          <p:nvPr/>
        </p:nvSpPr>
        <p:spPr>
          <a:xfrm>
            <a:off x="8712200" y="3784600"/>
            <a:ext cx="184666" cy="369332"/>
          </a:xfrm>
          <a:prstGeom prst="rect">
            <a:avLst/>
          </a:prstGeom>
          <a:noFill/>
        </p:spPr>
        <p:txBody>
          <a:bodyPr wrap="none" rtlCol="0">
            <a:spAutoFit/>
          </a:bodyPr>
          <a:lstStyle/>
          <a:p>
            <a:endParaRPr lang="en-US" dirty="0"/>
          </a:p>
        </p:txBody>
      </p:sp>
      <p:sp>
        <p:nvSpPr>
          <p:cNvPr id="2" name="Right Arrow Callout 1"/>
          <p:cNvSpPr/>
          <p:nvPr/>
        </p:nvSpPr>
        <p:spPr>
          <a:xfrm>
            <a:off x="1607545" y="1777628"/>
            <a:ext cx="2970620" cy="3377170"/>
          </a:xfrm>
          <a:prstGeom prst="rightArrowCallout">
            <a:avLst/>
          </a:prstGeom>
          <a:solidFill>
            <a:srgbClr val="46C9CB"/>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School district policy and procedures, curriculum development, violation system development, data based decision-making process</a:t>
            </a:r>
          </a:p>
        </p:txBody>
      </p:sp>
      <p:sp>
        <p:nvSpPr>
          <p:cNvPr id="7" name="Left Arrow Callout 6"/>
          <p:cNvSpPr/>
          <p:nvPr/>
        </p:nvSpPr>
        <p:spPr>
          <a:xfrm>
            <a:off x="7369812" y="1777629"/>
            <a:ext cx="2675779" cy="2549455"/>
          </a:xfrm>
          <a:prstGeom prst="leftArrowCallout">
            <a:avLst>
              <a:gd name="adj1" fmla="val 25000"/>
              <a:gd name="adj2" fmla="val 25000"/>
              <a:gd name="adj3" fmla="val 25000"/>
              <a:gd name="adj4" fmla="val 61714"/>
            </a:avLst>
          </a:prstGeom>
          <a:solidFill>
            <a:srgbClr val="DF97C7"/>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ODR, Reward system data</a:t>
            </a:r>
          </a:p>
          <a:p>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Suspension, expulsion, graduation rate, drop out rate, attendance</a:t>
            </a:r>
          </a:p>
        </p:txBody>
      </p:sp>
      <p:sp>
        <p:nvSpPr>
          <p:cNvPr id="8" name="TextBox 7"/>
          <p:cNvSpPr txBox="1"/>
          <p:nvPr/>
        </p:nvSpPr>
        <p:spPr>
          <a:xfrm rot="20871019">
            <a:off x="7831615" y="469212"/>
            <a:ext cx="2262159" cy="646331"/>
          </a:xfrm>
          <a:prstGeom prst="rect">
            <a:avLst/>
          </a:prstGeom>
          <a:noFill/>
        </p:spPr>
        <p:txBody>
          <a:bodyPr wrap="none" rtlCol="0">
            <a:spAutoFit/>
          </a:bodyPr>
          <a:lstStyle/>
          <a:p>
            <a:pPr algn="ctr"/>
            <a:r>
              <a:rPr lang="en-US" b="1" dirty="0">
                <a:latin typeface="Tahoma" panose="020B0604030504040204" pitchFamily="34" charset="0"/>
                <a:ea typeface="Tahoma" panose="020B0604030504040204" pitchFamily="34" charset="0"/>
                <a:cs typeface="Tahoma" panose="020B0604030504040204" pitchFamily="34" charset="0"/>
              </a:rPr>
              <a:t>Supporting</a:t>
            </a:r>
            <a:r>
              <a:rPr lang="en-US" dirty="0"/>
              <a:t> </a:t>
            </a:r>
          </a:p>
          <a:p>
            <a:pPr algn="ctr"/>
            <a:r>
              <a:rPr lang="en-US" b="1" dirty="0">
                <a:latin typeface="Tahoma" panose="020B0604030504040204" pitchFamily="34" charset="0"/>
                <a:ea typeface="Tahoma" panose="020B0604030504040204" pitchFamily="34" charset="0"/>
                <a:cs typeface="Tahoma" panose="020B0604030504040204" pitchFamily="34" charset="0"/>
              </a:rPr>
              <a:t>Student  Behavior</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052" y="-161706"/>
            <a:ext cx="2536825"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9392712"/>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736059"/>
      </a:dk2>
      <a:lt2>
        <a:srgbClr val="E7E0C7"/>
      </a:lt2>
      <a:accent1>
        <a:srgbClr val="92B0C8"/>
      </a:accent1>
      <a:accent2>
        <a:srgbClr val="E37C3D"/>
      </a:accent2>
      <a:accent3>
        <a:srgbClr val="A5AB81"/>
      </a:accent3>
      <a:accent4>
        <a:srgbClr val="E9B635"/>
      </a:accent4>
      <a:accent5>
        <a:srgbClr val="7BA79D"/>
      </a:accent5>
      <a:accent6>
        <a:srgbClr val="968C8C"/>
      </a:accent6>
      <a:hlink>
        <a:srgbClr val="F7A115"/>
      </a:hlink>
      <a:folHlink>
        <a:srgbClr val="969696"/>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3F20CFC1-E34F-405B-AA49-5BE0E194F1B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3638</TotalTime>
  <Words>1869</Words>
  <Application>Microsoft Office PowerPoint</Application>
  <PresentationFormat>Widescreen</PresentationFormat>
  <Paragraphs>288</Paragraphs>
  <Slides>33</Slides>
  <Notes>16</Notes>
  <HiddenSlides>0</HiddenSlides>
  <MMClips>2</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7" baseType="lpstr">
      <vt:lpstr>ＭＳ Ｐゴシック</vt:lpstr>
      <vt:lpstr>ＭＳ Ｐゴシック</vt:lpstr>
      <vt:lpstr>Arial</vt:lpstr>
      <vt:lpstr>Calibri</vt:lpstr>
      <vt:lpstr>Garamond</vt:lpstr>
      <vt:lpstr>Lucida Sans Unicode</vt:lpstr>
      <vt:lpstr>Osaka</vt:lpstr>
      <vt:lpstr>Tahoma</vt:lpstr>
      <vt:lpstr>Times</vt:lpstr>
      <vt:lpstr>Times New Roman</vt:lpstr>
      <vt:lpstr>Wingdings</vt:lpstr>
      <vt:lpstr>Wingdings 2</vt:lpstr>
      <vt:lpstr>Savon</vt:lpstr>
      <vt:lpstr>Chart</vt:lpstr>
      <vt:lpstr>RtI – Academic and Behavioral</vt:lpstr>
      <vt:lpstr>PowerPoint Presentation</vt:lpstr>
      <vt:lpstr>RtI/PBIS is not...</vt:lpstr>
      <vt:lpstr>PowerPoint Presentation</vt:lpstr>
      <vt:lpstr>Whatever you call it…. It is responsive</vt:lpstr>
      <vt:lpstr>PowerPoint Presentation</vt:lpstr>
      <vt:lpstr>PowerPoint Presentation</vt:lpstr>
      <vt:lpstr>PowerPoint Presentation</vt:lpstr>
      <vt:lpstr>PowerPoint Presentation</vt:lpstr>
      <vt:lpstr>Problem Solving Process</vt:lpstr>
      <vt:lpstr>PowerPoint Presentation</vt:lpstr>
      <vt:lpstr>Response to Intervention: How Well Are We Doing?</vt:lpstr>
      <vt:lpstr>PowerPoint Presentation</vt:lpstr>
      <vt:lpstr>Tier 1 Intervention Menu  Behavior </vt:lpstr>
      <vt:lpstr>Establish school-wide expectations </vt:lpstr>
      <vt:lpstr>Establish an on-going system of rewards</vt:lpstr>
      <vt:lpstr>Tier 1 Intervention Menu  Behavior </vt:lpstr>
      <vt:lpstr>PowerPoint Presentation</vt:lpstr>
      <vt:lpstr>Critical Features of Effective Behavioral Expectation Lessons</vt:lpstr>
      <vt:lpstr>Think about a student you care about….</vt:lpstr>
      <vt:lpstr>Tier 1 Intervention Menu  Behavior </vt:lpstr>
      <vt:lpstr>Tier 2 Intervention Menu  Behavior </vt:lpstr>
      <vt:lpstr>Tier 3 Intervention Menu – Behavior</vt:lpstr>
      <vt:lpstr>Research</vt:lpstr>
      <vt:lpstr>RtI – Academic and Behavioral</vt:lpstr>
      <vt:lpstr>PowerPoint Presentation</vt:lpstr>
      <vt:lpstr>Making All Systems Go</vt:lpstr>
      <vt:lpstr>PowerPoint Presentation</vt:lpstr>
      <vt:lpstr>A Revolution</vt:lpstr>
      <vt:lpstr>PowerPoint Presentation</vt:lpstr>
      <vt:lpstr>What do we need to commit to?</vt:lpstr>
      <vt:lpstr>PowerPoint Presentation</vt:lpstr>
      <vt:lpstr>Chris Lehmann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Noel</dc:creator>
  <cp:lastModifiedBy>Karen Noel</cp:lastModifiedBy>
  <cp:revision>41</cp:revision>
  <dcterms:created xsi:type="dcterms:W3CDTF">2016-02-18T22:31:04Z</dcterms:created>
  <dcterms:modified xsi:type="dcterms:W3CDTF">2016-11-27T02:10:50Z</dcterms:modified>
</cp:coreProperties>
</file>